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63" r:id="rId5"/>
    <p:sldId id="284" r:id="rId6"/>
    <p:sldId id="259" r:id="rId7"/>
    <p:sldId id="286" r:id="rId8"/>
    <p:sldId id="312" r:id="rId9"/>
    <p:sldId id="314" r:id="rId10"/>
    <p:sldId id="316" r:id="rId11"/>
    <p:sldId id="287" r:id="rId12"/>
    <p:sldId id="317" r:id="rId13"/>
    <p:sldId id="322" r:id="rId14"/>
    <p:sldId id="323" r:id="rId15"/>
    <p:sldId id="324" r:id="rId16"/>
    <p:sldId id="270" r:id="rId17"/>
    <p:sldId id="268" r:id="rId18"/>
    <p:sldId id="265" r:id="rId19"/>
    <p:sldId id="337" r:id="rId20"/>
    <p:sldId id="339" r:id="rId21"/>
    <p:sldId id="338" r:id="rId22"/>
    <p:sldId id="340" r:id="rId23"/>
    <p:sldId id="341" r:id="rId24"/>
    <p:sldId id="326" r:id="rId25"/>
    <p:sldId id="328" r:id="rId26"/>
    <p:sldId id="329" r:id="rId27"/>
    <p:sldId id="260" r:id="rId28"/>
    <p:sldId id="330" r:id="rId29"/>
    <p:sldId id="261" r:id="rId30"/>
    <p:sldId id="288" r:id="rId31"/>
    <p:sldId id="332" r:id="rId32"/>
    <p:sldId id="342" r:id="rId33"/>
    <p:sldId id="345" r:id="rId34"/>
    <p:sldId id="334" r:id="rId35"/>
    <p:sldId id="335" r:id="rId36"/>
    <p:sldId id="336" r:id="rId37"/>
    <p:sldId id="344" r:id="rId38"/>
    <p:sldId id="294" r:id="rId39"/>
    <p:sldId id="343" r:id="rId40"/>
    <p:sldId id="296" r:id="rId41"/>
    <p:sldId id="298" r:id="rId42"/>
    <p:sldId id="331" r:id="rId43"/>
    <p:sldId id="283" r:id="rId4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A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4660"/>
  </p:normalViewPr>
  <p:slideViewPr>
    <p:cSldViewPr showGuides="1">
      <p:cViewPr varScale="1">
        <p:scale>
          <a:sx n="114" d="100"/>
          <a:sy n="114" d="100"/>
        </p:scale>
        <p:origin x="590" y="86"/>
      </p:cViewPr>
      <p:guideLst>
        <p:guide orient="horz" pos="1619"/>
        <p:guide pos="288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22D9BF-EF06-4664-87D1-BA8B23334F46}" type="datetimeFigureOut">
              <a:rPr lang="zh-CN" altLang="en-US" smtClean="0"/>
              <a:t>2019/4/14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DAAC2-3404-4325-BA90-11E1B895004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后记中包括会议记录、分工及教学评价、参考资料</a:t>
            </a:r>
          </a:p>
          <a:p>
            <a:endParaRPr lang="zh-CN" altLang="en-US" dirty="0"/>
          </a:p>
        </p:txBody>
      </p:sp>
      <p:sp>
        <p:nvSpPr>
          <p:cNvPr id="4" name="灯片编号占位符 3"/>
          <p:cNvSpPr>
            <a:spLocks noGrp="1"/>
          </p:cNvSpPr>
          <p:nvPr>
            <p:ph type="sldNum" sz="quarter" idx="10"/>
          </p:nvPr>
        </p:nvSpPr>
        <p:spPr/>
        <p:txBody>
          <a:bodyPr/>
          <a:lstStyle/>
          <a:p>
            <a:fld id="{3A8DAAC2-3404-4325-BA90-11E1B895004A}"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9EC24E-3E67-4479-BC9E-AA3AC6EE25F4}" type="datetimeFigureOut">
              <a:rPr lang="zh-CN" altLang="en-US" smtClean="0"/>
              <a:t>2019/4/14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D03DC8-8A00-4360-9904-60FCBF44561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9EC24E-3E67-4479-BC9E-AA3AC6EE25F4}" type="datetimeFigureOut">
              <a:rPr lang="zh-CN" altLang="en-US" smtClean="0"/>
              <a:t>2019/4/14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ED03DC8-8A00-4360-9904-60FCBF44561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audio" Target="../media/media1.mp3"/><Relationship Id="rId4" Type="http://schemas.openxmlformats.org/officeDocument/2006/relationships/tags" Target="../tags/tag4.xml"/><Relationship Id="rId9" Type="http://schemas.microsoft.com/office/2007/relationships/media" Target="../media/media1.mp3"/></Relationships>
</file>

<file path=ppt/slides/_rels/slide10.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8.emf"/><Relationship Id="rId2" Type="http://schemas.openxmlformats.org/officeDocument/2006/relationships/tags" Target="../tags/tag7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1.xml"/><Relationship Id="rId4" Type="http://schemas.openxmlformats.org/officeDocument/2006/relationships/tags" Target="../tags/tag74.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76.xml"/><Relationship Id="rId7" Type="http://schemas.openxmlformats.org/officeDocument/2006/relationships/image" Target="../media/image9.emf"/><Relationship Id="rId2" Type="http://schemas.openxmlformats.org/officeDocument/2006/relationships/tags" Target="../tags/tag7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Layout" Target="../slideLayouts/slideLayout1.xml"/><Relationship Id="rId4" Type="http://schemas.openxmlformats.org/officeDocument/2006/relationships/tags" Target="../tags/tag77.xml"/><Relationship Id="rId9" Type="http://schemas.openxmlformats.org/officeDocument/2006/relationships/image" Target="../media/image10.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79.xml"/><Relationship Id="rId7" Type="http://schemas.openxmlformats.org/officeDocument/2006/relationships/image" Target="../media/image11.emf"/><Relationship Id="rId2" Type="http://schemas.openxmlformats.org/officeDocument/2006/relationships/tags" Target="../tags/tag78.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slideLayout" Target="../slideLayouts/slideLayout1.xml"/><Relationship Id="rId4" Type="http://schemas.openxmlformats.org/officeDocument/2006/relationships/tags" Target="../tags/tag80.xml"/><Relationship Id="rId9" Type="http://schemas.openxmlformats.org/officeDocument/2006/relationships/image" Target="../media/image12.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82.xml"/><Relationship Id="rId7" Type="http://schemas.openxmlformats.org/officeDocument/2006/relationships/image" Target="../media/image13.emf"/><Relationship Id="rId2" Type="http://schemas.openxmlformats.org/officeDocument/2006/relationships/tags" Target="../tags/tag81.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slideLayout" Target="../slideLayouts/slideLayout1.xml"/><Relationship Id="rId4" Type="http://schemas.openxmlformats.org/officeDocument/2006/relationships/tags" Target="../tags/tag83.xml"/><Relationship Id="rId9" Type="http://schemas.openxmlformats.org/officeDocument/2006/relationships/image" Target="../media/image14.e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85.xml"/><Relationship Id="rId7" Type="http://schemas.openxmlformats.org/officeDocument/2006/relationships/image" Target="../media/image15.emf"/><Relationship Id="rId2" Type="http://schemas.openxmlformats.org/officeDocument/2006/relationships/tags" Target="../tags/tag84.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slideLayout" Target="../slideLayouts/slideLayout1.xml"/><Relationship Id="rId4" Type="http://schemas.openxmlformats.org/officeDocument/2006/relationships/tags" Target="../tags/tag86.xml"/><Relationship Id="rId9" Type="http://schemas.openxmlformats.org/officeDocument/2006/relationships/image" Target="../media/image16.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88.xml"/><Relationship Id="rId7" Type="http://schemas.openxmlformats.org/officeDocument/2006/relationships/image" Target="../media/image17.emf"/><Relationship Id="rId2" Type="http://schemas.openxmlformats.org/officeDocument/2006/relationships/tags" Target="../tags/tag87.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slideLayout" Target="../slideLayouts/slideLayout1.xml"/><Relationship Id="rId4" Type="http://schemas.openxmlformats.org/officeDocument/2006/relationships/tags" Target="../tags/tag89.xml"/><Relationship Id="rId9" Type="http://schemas.openxmlformats.org/officeDocument/2006/relationships/image" Target="../media/image18.emf"/></Relationships>
</file>

<file path=ppt/slides/_rels/slide1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tags" Target="../tags/tag107.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slideLayout" Target="../slideLayouts/slideLayout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19" Type="http://schemas.openxmlformats.org/officeDocument/2006/relationships/tags" Target="../tags/tag108.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17.xml.rels><?xml version="1.0" encoding="UTF-8" standalone="yes"?>
<Relationships xmlns="http://schemas.openxmlformats.org/package/2006/relationships"><Relationship Id="rId8" Type="http://schemas.openxmlformats.org/officeDocument/2006/relationships/tags" Target="../tags/tag116.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5.jpe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4.png"/><Relationship Id="rId5" Type="http://schemas.openxmlformats.org/officeDocument/2006/relationships/tags" Target="../tags/tag113.xml"/><Relationship Id="rId10" Type="http://schemas.openxmlformats.org/officeDocument/2006/relationships/slideLayout" Target="../slideLayouts/slideLayout1.xml"/><Relationship Id="rId4" Type="http://schemas.openxmlformats.org/officeDocument/2006/relationships/tags" Target="../tags/tag112.xml"/><Relationship Id="rId9" Type="http://schemas.openxmlformats.org/officeDocument/2006/relationships/tags" Target="../tags/tag117.xml"/></Relationships>
</file>

<file path=ppt/slides/_rels/slide18.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19.emf"/><Relationship Id="rId2" Type="http://schemas.openxmlformats.org/officeDocument/2006/relationships/tags" Target="../tags/tag118.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slideLayout" Target="../slideLayouts/slideLayout1.xml"/><Relationship Id="rId4" Type="http://schemas.openxmlformats.org/officeDocument/2006/relationships/tags" Target="../tags/tag1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3.xml"/><Relationship Id="rId7" Type="http://schemas.openxmlformats.org/officeDocument/2006/relationships/slideLayout" Target="../slideLayouts/slideLayout1.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image" Target="../media/image21.jpe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9.xml"/><Relationship Id="rId7" Type="http://schemas.openxmlformats.org/officeDocument/2006/relationships/slideLayout" Target="../slideLayouts/slideLayout1.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9"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Layout" Target="../slideLayouts/slideLayout1.xml"/><Relationship Id="rId5" Type="http://schemas.openxmlformats.org/officeDocument/2006/relationships/tags" Target="../tags/tag140.xml"/><Relationship Id="rId4" Type="http://schemas.openxmlformats.org/officeDocument/2006/relationships/tags" Target="../tags/tag139.xml"/></Relationships>
</file>

<file path=ppt/slides/_rels/slide28.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tags" Target="../tags/tag158.xml"/><Relationship Id="rId3" Type="http://schemas.openxmlformats.org/officeDocument/2006/relationships/tags" Target="../tags/tag143.xml"/><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tags" Target="../tags/tag157.xml"/><Relationship Id="rId2" Type="http://schemas.openxmlformats.org/officeDocument/2006/relationships/tags" Target="../tags/tag142.xml"/><Relationship Id="rId16" Type="http://schemas.openxmlformats.org/officeDocument/2006/relationships/tags" Target="../tags/tag156.xml"/><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tags" Target="../tags/tag155.xml"/><Relationship Id="rId10" Type="http://schemas.openxmlformats.org/officeDocument/2006/relationships/tags" Target="../tags/tag150.xml"/><Relationship Id="rId19" Type="http://schemas.openxmlformats.org/officeDocument/2006/relationships/slideLayout" Target="../slideLayouts/slideLayout1.xml"/><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tags" Target="../tags/tag154.xml"/></Relationships>
</file>

<file path=ppt/slides/_rels/slide29.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Layout" Target="../slideLayouts/slideLayout1.xml"/><Relationship Id="rId5" Type="http://schemas.openxmlformats.org/officeDocument/2006/relationships/tags" Target="../tags/tag163.xml"/><Relationship Id="rId4" Type="http://schemas.openxmlformats.org/officeDocument/2006/relationships/tags" Target="../tags/tag162.xml"/></Relationships>
</file>

<file path=ppt/slides/_rels/slide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3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166.xml"/><Relationship Id="rId7" Type="http://schemas.openxmlformats.org/officeDocument/2006/relationships/image" Target="../media/image4.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1.xml"/><Relationship Id="rId5" Type="http://schemas.openxmlformats.org/officeDocument/2006/relationships/tags" Target="../tags/tag168.xml"/><Relationship Id="rId4" Type="http://schemas.openxmlformats.org/officeDocument/2006/relationships/tags" Target="../tags/tag167.xml"/><Relationship Id="rId9"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slideLayout" Target="../slideLayouts/slideLayout1.xml"/><Relationship Id="rId5" Type="http://schemas.openxmlformats.org/officeDocument/2006/relationships/tags" Target="../tags/tag173.xml"/><Relationship Id="rId4" Type="http://schemas.openxmlformats.org/officeDocument/2006/relationships/tags" Target="../tags/tag17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9.xml"/><Relationship Id="rId1" Type="http://schemas.openxmlformats.org/officeDocument/2006/relationships/tags" Target="../tags/tag178.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180.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slideLayout" Target="../slideLayouts/slideLayout1.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8.xml"/><Relationship Id="rId1" Type="http://schemas.openxmlformats.org/officeDocument/2006/relationships/tags" Target="../tags/tag18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3.jpeg"/><Relationship Id="rId4" Type="http://schemas.openxmlformats.org/officeDocument/2006/relationships/tags" Target="../tags/tag46.xml"/><Relationship Id="rId9"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0.xml"/><Relationship Id="rId1" Type="http://schemas.openxmlformats.org/officeDocument/2006/relationships/tags" Target="../tags/tag18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2.xml"/><Relationship Id="rId1" Type="http://schemas.openxmlformats.org/officeDocument/2006/relationships/tags" Target="../tags/tag19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4.xml"/><Relationship Id="rId1" Type="http://schemas.openxmlformats.org/officeDocument/2006/relationships/tags" Target="../tags/tag193.xml"/></Relationships>
</file>

<file path=ppt/slides/_rels/slide43.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slideLayout" Target="../slideLayouts/slideLayout1.xml"/><Relationship Id="rId4" Type="http://schemas.openxmlformats.org/officeDocument/2006/relationships/tags" Target="../tags/tag198.xml"/></Relationships>
</file>

<file path=ppt/slides/_rels/slide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5.jpe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slideLayout" Target="../slideLayouts/slideLayout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s/_rels/slide7.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6.jpeg"/><Relationship Id="rId5" Type="http://schemas.openxmlformats.org/officeDocument/2006/relationships/slideLayout" Target="../slideLayouts/slideLayout1.xml"/><Relationship Id="rId4" Type="http://schemas.openxmlformats.org/officeDocument/2006/relationships/tags" Target="../tags/tag64.xml"/></Relationships>
</file>

<file path=ppt/slides/_rels/slide8.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6.jpeg"/><Relationship Id="rId5" Type="http://schemas.openxmlformats.org/officeDocument/2006/relationships/slideLayout" Target="../slideLayouts/slideLayout1.xml"/><Relationship Id="rId4" Type="http://schemas.openxmlformats.org/officeDocument/2006/relationships/tags" Target="../tags/tag68.xml"/></Relationships>
</file>

<file path=ppt/slides/_rels/slide9.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7.emf"/><Relationship Id="rId2" Type="http://schemas.openxmlformats.org/officeDocument/2006/relationships/tags" Target="../tags/tag6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1.xml"/><Relationship Id="rId4"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427733"/>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软件需求规格说明</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43" name="PA_文本框 42"/>
          <p:cNvSpPr txBox="1"/>
          <p:nvPr>
            <p:custDataLst>
              <p:tags r:id="rId4"/>
            </p:custDataLst>
          </p:nvPr>
        </p:nvSpPr>
        <p:spPr>
          <a:xfrm>
            <a:off x="1607944" y="1781396"/>
            <a:ext cx="5904656"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“球约“微信小程序</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7" name="PA_淘宝店chenying0907 46"/>
          <p:cNvGrpSpPr/>
          <p:nvPr>
            <p:custDataLst>
              <p:tags r:id="rId5"/>
            </p:custDataLst>
          </p:nvPr>
        </p:nvGrpSpPr>
        <p:grpSpPr>
          <a:xfrm>
            <a:off x="3084465" y="3286125"/>
            <a:ext cx="117790" cy="133898"/>
            <a:chOff x="860980" y="3583766"/>
            <a:chExt cx="100336" cy="114060"/>
          </a:xfrm>
          <a:solidFill>
            <a:schemeClr val="bg1">
              <a:lumMod val="65000"/>
            </a:schemeClr>
          </a:solidFill>
        </p:grpSpPr>
        <p:sp>
          <p:nvSpPr>
            <p:cNvPr id="48" name="淘宝店chenying0907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49" name="淘宝店chenying0907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grpSp>
        <p:nvGrpSpPr>
          <p:cNvPr id="52" name="PA_淘宝店chenying0907 16"/>
          <p:cNvGrpSpPr/>
          <p:nvPr>
            <p:custDataLst>
              <p:tags r:id="rId6"/>
            </p:custDataLst>
          </p:nvPr>
        </p:nvGrpSpPr>
        <p:grpSpPr bwMode="auto">
          <a:xfrm>
            <a:off x="4842042" y="3280658"/>
            <a:ext cx="92272" cy="148308"/>
            <a:chOff x="4441" y="3144"/>
            <a:chExt cx="215" cy="345"/>
          </a:xfrm>
          <a:solidFill>
            <a:schemeClr val="bg1">
              <a:lumMod val="65000"/>
            </a:schemeClr>
          </a:solidFill>
        </p:grpSpPr>
        <p:sp>
          <p:nvSpPr>
            <p:cNvPr id="53" name="淘宝店chenying0907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sp>
          <p:nvSpPr>
            <p:cNvPr id="54" name="淘宝店chenying0907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400">
                <a:solidFill>
                  <a:schemeClr val="bg1">
                    <a:lumMod val="65000"/>
                  </a:schemeClr>
                </a:solidFill>
                <a:latin typeface="微软雅黑 Light" panose="020B0502040204020203" pitchFamily="34" charset="-122"/>
                <a:ea typeface="微软雅黑 Light" panose="020B0502040204020203" pitchFamily="34" charset="-122"/>
              </a:endParaRPr>
            </a:p>
          </p:txBody>
        </p:sp>
      </p:grpSp>
      <p:sp>
        <p:nvSpPr>
          <p:cNvPr id="55" name="PA_文本框 19"/>
          <p:cNvSpPr txBox="1">
            <a:spLocks noChangeArrowheads="1"/>
          </p:cNvSpPr>
          <p:nvPr>
            <p:custDataLst>
              <p:tags r:id="rId7"/>
            </p:custDataLst>
          </p:nvPr>
        </p:nvSpPr>
        <p:spPr bwMode="auto">
          <a:xfrm>
            <a:off x="3268141" y="3232640"/>
            <a:ext cx="151515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G06——</a:t>
            </a: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不会打加一队</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6" name="PA_文本框 20"/>
          <p:cNvSpPr txBox="1">
            <a:spLocks noChangeArrowheads="1"/>
          </p:cNvSpPr>
          <p:nvPr>
            <p:custDataLst>
              <p:tags r:id="rId8"/>
            </p:custDataLst>
          </p:nvPr>
        </p:nvSpPr>
        <p:spPr bwMode="auto">
          <a:xfrm>
            <a:off x="5028828" y="3232640"/>
            <a:ext cx="95410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李骏（组长）</a:t>
            </a:r>
            <a:endParaRPr lang="en-US" altLang="zh-CN" sz="1000" dirty="0">
              <a:solidFill>
                <a:schemeClr val="bg1">
                  <a:lumMod val="50000"/>
                </a:schemeClr>
              </a:solidFill>
              <a:latin typeface="微软雅黑 Light" panose="020B0502040204020203" pitchFamily="34" charset="-122"/>
              <a:ea typeface="微软雅黑 Light" panose="020B0502040204020203" pitchFamily="34" charset="-122"/>
            </a:endParaRPr>
          </a:p>
        </p:txBody>
      </p:sp>
      <p:pic>
        <p:nvPicPr>
          <p:cNvPr id="3" name="DJ OKAWARI - Flower Dance">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6012160" y="-1924390"/>
            <a:ext cx="609600" cy="609600"/>
          </a:xfrm>
          <a:prstGeom prst="rect">
            <a:avLst/>
          </a:prstGeom>
        </p:spPr>
      </p:pic>
      <p:pic>
        <p:nvPicPr>
          <p:cNvPr id="21" name="图片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3382" y="2654226"/>
            <a:ext cx="1795696" cy="1548681"/>
          </a:xfrm>
          <a:prstGeom prst="rect">
            <a:avLst/>
          </a:prstGeom>
        </p:spPr>
      </p:pic>
      <p:sp>
        <p:nvSpPr>
          <p:cNvPr id="22" name="TextBox 82"/>
          <p:cNvSpPr txBox="1"/>
          <p:nvPr/>
        </p:nvSpPr>
        <p:spPr>
          <a:xfrm>
            <a:off x="3449129" y="3685543"/>
            <a:ext cx="2096510" cy="246221"/>
          </a:xfrm>
          <a:prstGeom prst="rect">
            <a:avLst/>
          </a:prstGeom>
          <a:noFill/>
        </p:spPr>
        <p:txBody>
          <a:bodyPr wrap="square" rtlCol="0">
            <a:spAutoFit/>
          </a:bodyPr>
          <a:lstStyle/>
          <a:p>
            <a:pPr algn="ctr"/>
            <a:r>
              <a:rPr lang="zh-CN" altLang="en-US" sz="1000" dirty="0">
                <a:solidFill>
                  <a:schemeClr val="bg1">
                    <a:lumMod val="50000"/>
                  </a:schemeClr>
                </a:solidFill>
                <a:latin typeface="微软雅黑 Light" panose="020B0502040204020203" pitchFamily="34" charset="-122"/>
                <a:ea typeface="微软雅黑 Light" panose="020B0502040204020203" pitchFamily="34" charset="-122"/>
              </a:rPr>
              <a:t>组员：林豪 周南</a:t>
            </a:r>
          </a:p>
        </p:txBody>
      </p:sp>
      <p:sp>
        <p:nvSpPr>
          <p:cNvPr id="23" name="文本框 22"/>
          <p:cNvSpPr txBox="1"/>
          <p:nvPr/>
        </p:nvSpPr>
        <p:spPr>
          <a:xfrm>
            <a:off x="6536239" y="3892367"/>
            <a:ext cx="2133544" cy="523220"/>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2019</a:t>
            </a:r>
            <a:r>
              <a:rPr lang="zh-CN" altLang="en-US" sz="1400" b="1" dirty="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月</a:t>
            </a:r>
            <a:r>
              <a:rPr lang="en-US" altLang="zh-CN" sz="1400" b="1" dirty="0">
                <a:latin typeface="微软雅黑" panose="020B0503020204020204" pitchFamily="34" charset="-122"/>
                <a:ea typeface="微软雅黑" panose="020B0503020204020204" pitchFamily="34" charset="-122"/>
              </a:rPr>
              <a:t>7</a:t>
            </a:r>
            <a:r>
              <a:rPr lang="zh-CN" altLang="en-US" sz="1400" b="1" dirty="0">
                <a:latin typeface="微软雅黑" panose="020B0503020204020204" pitchFamily="34" charset="-122"/>
                <a:ea typeface="微软雅黑" panose="020B0503020204020204" pitchFamily="34" charset="-122"/>
              </a:rPr>
              <a:t>日 </a:t>
            </a:r>
            <a:r>
              <a:rPr lang="en-US" altLang="zh-CN" sz="1400" b="1" dirty="0">
                <a:latin typeface="微软雅黑" panose="020B0503020204020204" pitchFamily="34" charset="-122"/>
                <a:ea typeface="微软雅黑" panose="020B0503020204020204" pitchFamily="34" charset="-122"/>
              </a:rPr>
              <a:t>SE2019</a:t>
            </a:r>
            <a:r>
              <a:rPr lang="zh-CN" altLang="en-US" sz="1400" b="1" dirty="0">
                <a:latin typeface="微软雅黑" panose="020B0503020204020204" pitchFamily="34" charset="-122"/>
                <a:ea typeface="微软雅黑" panose="020B0503020204020204" pitchFamily="34" charset="-122"/>
              </a:rPr>
              <a:t>春</a:t>
            </a:r>
            <a:r>
              <a:rPr lang="en-US" altLang="zh-CN" sz="1400" b="1" dirty="0">
                <a:latin typeface="微软雅黑" panose="020B0503020204020204" pitchFamily="34" charset="-122"/>
                <a:ea typeface="微软雅黑" panose="020B0503020204020204" pitchFamily="34" charset="-122"/>
              </a:rPr>
              <a:t>-G06</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audio>
              <p:cMediaNode vol="80000" numSld="99">
                <p:cTn id="2"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sym typeface="+mn-ea"/>
              </a:rPr>
              <a:t>数据流程</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2"/>
          <p:cNvGraphicFramePr>
            <a:graphicFrameLocks noChangeAspect="1"/>
          </p:cNvGraphicFramePr>
          <p:nvPr/>
        </p:nvGraphicFramePr>
        <p:xfrm>
          <a:off x="2404110" y="295910"/>
          <a:ext cx="5900420" cy="4545330"/>
        </p:xfrm>
        <a:graphic>
          <a:graphicData uri="http://schemas.openxmlformats.org/presentationml/2006/ole">
            <mc:AlternateContent xmlns:mc="http://schemas.openxmlformats.org/markup-compatibility/2006">
              <mc:Choice xmlns:v="urn:schemas-microsoft-com:vml" Requires="v">
                <p:oleObj spid="_x0000_s4120" r:id="rId6" imgW="5220335" imgH="3877945" progId="Visio.Drawing.15">
                  <p:embed/>
                </p:oleObj>
              </mc:Choice>
              <mc:Fallback>
                <p:oleObj r:id="rId6" imgW="5220335" imgH="3877945" progId="Visio.Drawing.15">
                  <p:embed/>
                  <p:pic>
                    <p:nvPicPr>
                      <p:cNvPr id="0" name="图片 2"/>
                      <p:cNvPicPr/>
                      <p:nvPr/>
                    </p:nvPicPr>
                    <p:blipFill>
                      <a:blip r:embed="rId7"/>
                      <a:stretch>
                        <a:fillRect/>
                      </a:stretch>
                    </p:blipFill>
                    <p:spPr>
                      <a:xfrm>
                        <a:off x="2404110" y="295910"/>
                        <a:ext cx="5900420" cy="4545330"/>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graphicFrame>
        <p:nvGraphicFramePr>
          <p:cNvPr id="2" name="对象 -2147482621"/>
          <p:cNvGraphicFramePr>
            <a:graphicFrameLocks noChangeAspect="1"/>
          </p:cNvGraphicFramePr>
          <p:nvPr/>
        </p:nvGraphicFramePr>
        <p:xfrm>
          <a:off x="355600" y="884555"/>
          <a:ext cx="3658870" cy="3637915"/>
        </p:xfrm>
        <a:graphic>
          <a:graphicData uri="http://schemas.openxmlformats.org/presentationml/2006/ole">
            <mc:AlternateContent xmlns:mc="http://schemas.openxmlformats.org/markup-compatibility/2006">
              <mc:Choice xmlns:v="urn:schemas-microsoft-com:vml" Requires="v">
                <p:oleObj spid="_x0000_s5167" r:id="rId6" imgW="7139940" imgH="4572000" progId="Visio.Drawing.15">
                  <p:embed/>
                </p:oleObj>
              </mc:Choice>
              <mc:Fallback>
                <p:oleObj r:id="rId6" imgW="7139940" imgH="4572000" progId="Visio.Drawing.15">
                  <p:embed/>
                  <p:pic>
                    <p:nvPicPr>
                      <p:cNvPr id="0" name="图片 3075"/>
                      <p:cNvPicPr/>
                      <p:nvPr/>
                    </p:nvPicPr>
                    <p:blipFill>
                      <a:blip r:embed="rId7"/>
                      <a:stretch>
                        <a:fillRect/>
                      </a:stretch>
                    </p:blipFill>
                    <p:spPr>
                      <a:xfrm>
                        <a:off x="355600" y="884555"/>
                        <a:ext cx="3658870" cy="3637915"/>
                      </a:xfrm>
                      <a:prstGeom prst="rect">
                        <a:avLst/>
                      </a:prstGeom>
                      <a:noFill/>
                      <a:ln w="38100">
                        <a:noFill/>
                        <a:miter/>
                      </a:ln>
                    </p:spPr>
                  </p:pic>
                </p:oleObj>
              </mc:Fallback>
            </mc:AlternateContent>
          </a:graphicData>
        </a:graphic>
      </p:graphicFrame>
      <p:graphicFrame>
        <p:nvGraphicFramePr>
          <p:cNvPr id="3" name="对象 -2147482620"/>
          <p:cNvGraphicFramePr>
            <a:graphicFrameLocks noChangeAspect="1"/>
          </p:cNvGraphicFramePr>
          <p:nvPr/>
        </p:nvGraphicFramePr>
        <p:xfrm>
          <a:off x="4648835" y="0"/>
          <a:ext cx="4440555" cy="4603750"/>
        </p:xfrm>
        <a:graphic>
          <a:graphicData uri="http://schemas.openxmlformats.org/presentationml/2006/ole">
            <mc:AlternateContent xmlns:mc="http://schemas.openxmlformats.org/markup-compatibility/2006">
              <mc:Choice xmlns:v="urn:schemas-microsoft-com:vml" Requires="v">
                <p:oleObj spid="_x0000_s5168" r:id="rId8" imgW="5499100" imgH="5700395" progId="Visio.Drawing.15">
                  <p:embed/>
                </p:oleObj>
              </mc:Choice>
              <mc:Fallback>
                <p:oleObj r:id="rId8" imgW="5499100" imgH="5700395" progId="Visio.Drawing.15">
                  <p:embed/>
                  <p:pic>
                    <p:nvPicPr>
                      <p:cNvPr id="0" name="图片 2"/>
                      <p:cNvPicPr/>
                      <p:nvPr/>
                    </p:nvPicPr>
                    <p:blipFill>
                      <a:blip r:embed="rId9"/>
                      <a:stretch>
                        <a:fillRect/>
                      </a:stretch>
                    </p:blipFill>
                    <p:spPr>
                      <a:xfrm>
                        <a:off x="4648835" y="0"/>
                        <a:ext cx="4440555" cy="4603750"/>
                      </a:xfrm>
                      <a:prstGeom prst="rect">
                        <a:avLst/>
                      </a:prstGeom>
                      <a:noFill/>
                      <a:ln w="38100">
                        <a:noFill/>
                        <a:miter/>
                      </a:ln>
                    </p:spPr>
                  </p:pic>
                </p:oleObj>
              </mc:Fallback>
            </mc:AlternateContent>
          </a:graphicData>
        </a:graphic>
      </p:graphicFrame>
      <p:sp>
        <p:nvSpPr>
          <p:cNvPr id="4" name="文本框 3"/>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5" name="文本框 4"/>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sp>
        <p:nvSpPr>
          <p:cNvPr id="6" name="PA_文本框 5"/>
          <p:cNvSpPr txBox="1">
            <a:spLocks noChangeArrowheads="1"/>
          </p:cNvSpPr>
          <p:nvPr>
            <p:custDataLst>
              <p:tags r:id="rId4"/>
            </p:custDataLst>
          </p:nvPr>
        </p:nvSpPr>
        <p:spPr bwMode="auto">
          <a:xfrm>
            <a:off x="355654" y="576736"/>
            <a:ext cx="538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总体</a:t>
            </a:r>
          </a:p>
        </p:txBody>
      </p:sp>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个人信息子系统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9"/>
          <p:cNvGraphicFramePr>
            <a:graphicFrameLocks noChangeAspect="1"/>
          </p:cNvGraphicFramePr>
          <p:nvPr/>
        </p:nvGraphicFramePr>
        <p:xfrm>
          <a:off x="184785" y="1508125"/>
          <a:ext cx="4069715" cy="2282190"/>
        </p:xfrm>
        <a:graphic>
          <a:graphicData uri="http://schemas.openxmlformats.org/presentationml/2006/ole">
            <mc:AlternateContent xmlns:mc="http://schemas.openxmlformats.org/markup-compatibility/2006">
              <mc:Choice xmlns:v="urn:schemas-microsoft-com:vml" Requires="v">
                <p:oleObj spid="_x0000_s6191" r:id="rId6" imgW="4818380" imgH="2704465" progId="Visio.Drawing.15">
                  <p:embed/>
                </p:oleObj>
              </mc:Choice>
              <mc:Fallback>
                <p:oleObj r:id="rId6" imgW="4818380" imgH="2704465" progId="Visio.Drawing.15">
                  <p:embed/>
                  <p:pic>
                    <p:nvPicPr>
                      <p:cNvPr id="0" name="图片 7"/>
                      <p:cNvPicPr/>
                      <p:nvPr/>
                    </p:nvPicPr>
                    <p:blipFill>
                      <a:blip r:embed="rId7"/>
                      <a:stretch>
                        <a:fillRect/>
                      </a:stretch>
                    </p:blipFill>
                    <p:spPr>
                      <a:xfrm>
                        <a:off x="184785" y="1508125"/>
                        <a:ext cx="4069715" cy="2282190"/>
                      </a:xfrm>
                      <a:prstGeom prst="rect">
                        <a:avLst/>
                      </a:prstGeom>
                      <a:noFill/>
                      <a:ln w="38100">
                        <a:noFill/>
                        <a:miter/>
                      </a:ln>
                    </p:spPr>
                  </p:pic>
                </p:oleObj>
              </mc:Fallback>
            </mc:AlternateContent>
          </a:graphicData>
        </a:graphic>
      </p:graphicFrame>
      <p:graphicFrame>
        <p:nvGraphicFramePr>
          <p:cNvPr id="3" name="对象 -2147482618"/>
          <p:cNvGraphicFramePr>
            <a:graphicFrameLocks noChangeAspect="1"/>
          </p:cNvGraphicFramePr>
          <p:nvPr/>
        </p:nvGraphicFramePr>
        <p:xfrm>
          <a:off x="4364355" y="71755"/>
          <a:ext cx="4764405" cy="4732020"/>
        </p:xfrm>
        <a:graphic>
          <a:graphicData uri="http://schemas.openxmlformats.org/presentationml/2006/ole">
            <mc:AlternateContent xmlns:mc="http://schemas.openxmlformats.org/markup-compatibility/2006">
              <mc:Choice xmlns:v="urn:schemas-microsoft-com:vml" Requires="v">
                <p:oleObj spid="_x0000_s6192" r:id="rId8" imgW="4909185" imgH="4876800" progId="Visio.Drawing.15">
                  <p:embed/>
                </p:oleObj>
              </mc:Choice>
              <mc:Fallback>
                <p:oleObj r:id="rId8" imgW="4909185" imgH="4876800" progId="Visio.Drawing.15">
                  <p:embed/>
                  <p:pic>
                    <p:nvPicPr>
                      <p:cNvPr id="0" name="图片 8"/>
                      <p:cNvPicPr/>
                      <p:nvPr/>
                    </p:nvPicPr>
                    <p:blipFill>
                      <a:blip r:embed="rId9"/>
                      <a:stretch>
                        <a:fillRect/>
                      </a:stretch>
                    </p:blipFill>
                    <p:spPr>
                      <a:xfrm>
                        <a:off x="4364355" y="71755"/>
                        <a:ext cx="4764405" cy="4732020"/>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建立公告子系统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7"/>
          <p:cNvGraphicFramePr>
            <a:graphicFrameLocks noChangeAspect="1"/>
          </p:cNvGraphicFramePr>
          <p:nvPr/>
        </p:nvGraphicFramePr>
        <p:xfrm>
          <a:off x="-756920" y="883285"/>
          <a:ext cx="5121275" cy="3750310"/>
        </p:xfrm>
        <a:graphic>
          <a:graphicData uri="http://schemas.openxmlformats.org/presentationml/2006/ole">
            <mc:AlternateContent xmlns:mc="http://schemas.openxmlformats.org/markup-compatibility/2006">
              <mc:Choice xmlns:v="urn:schemas-microsoft-com:vml" Requires="v">
                <p:oleObj spid="_x0000_s7215" r:id="rId6" imgW="6148070" imgH="3923665" progId="Visio.Drawing.15">
                  <p:embed/>
                </p:oleObj>
              </mc:Choice>
              <mc:Fallback>
                <p:oleObj r:id="rId6" imgW="6148070" imgH="3923665" progId="Visio.Drawing.15">
                  <p:embed/>
                  <p:pic>
                    <p:nvPicPr>
                      <p:cNvPr id="0" name="图片 3075"/>
                      <p:cNvPicPr/>
                      <p:nvPr/>
                    </p:nvPicPr>
                    <p:blipFill>
                      <a:blip r:embed="rId7"/>
                      <a:stretch>
                        <a:fillRect/>
                      </a:stretch>
                    </p:blipFill>
                    <p:spPr>
                      <a:xfrm>
                        <a:off x="-756920" y="883285"/>
                        <a:ext cx="5121275" cy="3750310"/>
                      </a:xfrm>
                      <a:prstGeom prst="rect">
                        <a:avLst/>
                      </a:prstGeom>
                      <a:noFill/>
                      <a:ln w="38100">
                        <a:noFill/>
                        <a:miter/>
                      </a:ln>
                    </p:spPr>
                  </p:pic>
                </p:oleObj>
              </mc:Fallback>
            </mc:AlternateContent>
          </a:graphicData>
        </a:graphic>
      </p:graphicFrame>
      <p:graphicFrame>
        <p:nvGraphicFramePr>
          <p:cNvPr id="3" name="对象 -2147482616"/>
          <p:cNvGraphicFramePr>
            <a:graphicFrameLocks noChangeAspect="1"/>
          </p:cNvGraphicFramePr>
          <p:nvPr/>
        </p:nvGraphicFramePr>
        <p:xfrm>
          <a:off x="5443855" y="-80645"/>
          <a:ext cx="2864485" cy="5083175"/>
        </p:xfrm>
        <a:graphic>
          <a:graphicData uri="http://schemas.openxmlformats.org/presentationml/2006/ole">
            <mc:AlternateContent xmlns:mc="http://schemas.openxmlformats.org/markup-compatibility/2006">
              <mc:Choice xmlns:v="urn:schemas-microsoft-com:vml" Requires="v">
                <p:oleObj spid="_x0000_s7216" r:id="rId8" imgW="3268345" imgH="5791200" progId="Visio.Drawing.15">
                  <p:embed/>
                </p:oleObj>
              </mc:Choice>
              <mc:Fallback>
                <p:oleObj r:id="rId8" imgW="3268345" imgH="5791200" progId="Visio.Drawing.15">
                  <p:embed/>
                  <p:pic>
                    <p:nvPicPr>
                      <p:cNvPr id="0" name="图片 3"/>
                      <p:cNvPicPr/>
                      <p:nvPr/>
                    </p:nvPicPr>
                    <p:blipFill>
                      <a:blip r:embed="rId9"/>
                      <a:stretch>
                        <a:fillRect/>
                      </a:stretch>
                    </p:blipFill>
                    <p:spPr>
                      <a:xfrm>
                        <a:off x="5443855" y="-80645"/>
                        <a:ext cx="2864485" cy="508317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4274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加入公告子系统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5"/>
          <p:cNvGraphicFramePr>
            <a:graphicFrameLocks noChangeAspect="1"/>
          </p:cNvGraphicFramePr>
          <p:nvPr/>
        </p:nvGraphicFramePr>
        <p:xfrm>
          <a:off x="247650" y="883285"/>
          <a:ext cx="4137025" cy="3768725"/>
        </p:xfrm>
        <a:graphic>
          <a:graphicData uri="http://schemas.openxmlformats.org/presentationml/2006/ole">
            <mc:AlternateContent xmlns:mc="http://schemas.openxmlformats.org/markup-compatibility/2006">
              <mc:Choice xmlns:v="urn:schemas-microsoft-com:vml" Requires="v">
                <p:oleObj spid="_x0000_s8239" r:id="rId6" imgW="4305935" imgH="3923665" progId="Visio.Drawing.15">
                  <p:embed/>
                </p:oleObj>
              </mc:Choice>
              <mc:Fallback>
                <p:oleObj r:id="rId6" imgW="4305935" imgH="3923665" progId="Visio.Drawing.15">
                  <p:embed/>
                  <p:pic>
                    <p:nvPicPr>
                      <p:cNvPr id="0" name="图片 6"/>
                      <p:cNvPicPr/>
                      <p:nvPr/>
                    </p:nvPicPr>
                    <p:blipFill>
                      <a:blip r:embed="rId7"/>
                      <a:stretch>
                        <a:fillRect/>
                      </a:stretch>
                    </p:blipFill>
                    <p:spPr>
                      <a:xfrm>
                        <a:off x="247650" y="883285"/>
                        <a:ext cx="4137025" cy="3768725"/>
                      </a:xfrm>
                      <a:prstGeom prst="rect">
                        <a:avLst/>
                      </a:prstGeom>
                      <a:noFill/>
                      <a:ln w="38100">
                        <a:noFill/>
                        <a:miter/>
                      </a:ln>
                    </p:spPr>
                  </p:pic>
                </p:oleObj>
              </mc:Fallback>
            </mc:AlternateContent>
          </a:graphicData>
        </a:graphic>
      </p:graphicFrame>
      <p:graphicFrame>
        <p:nvGraphicFramePr>
          <p:cNvPr id="3" name="对象 -2147482614"/>
          <p:cNvGraphicFramePr>
            <a:graphicFrameLocks noChangeAspect="1"/>
          </p:cNvGraphicFramePr>
          <p:nvPr/>
        </p:nvGraphicFramePr>
        <p:xfrm>
          <a:off x="5359400" y="635"/>
          <a:ext cx="3418840" cy="4651375"/>
        </p:xfrm>
        <a:graphic>
          <a:graphicData uri="http://schemas.openxmlformats.org/presentationml/2006/ole">
            <mc:AlternateContent xmlns:mc="http://schemas.openxmlformats.org/markup-compatibility/2006">
              <mc:Choice xmlns:v="urn:schemas-microsoft-com:vml" Requires="v">
                <p:oleObj spid="_x0000_s8240" r:id="rId8" imgW="4234815" imgH="5758815" progId="Visio.Drawing.15">
                  <p:embed/>
                </p:oleObj>
              </mc:Choice>
              <mc:Fallback>
                <p:oleObj r:id="rId8" imgW="4234815" imgH="5758815" progId="Visio.Drawing.15">
                  <p:embed/>
                  <p:pic>
                    <p:nvPicPr>
                      <p:cNvPr id="0" name="图片 7"/>
                      <p:cNvPicPr/>
                      <p:nvPr/>
                    </p:nvPicPr>
                    <p:blipFill>
                      <a:blip r:embed="rId9"/>
                      <a:stretch>
                        <a:fillRect/>
                      </a:stretch>
                    </p:blipFill>
                    <p:spPr>
                      <a:xfrm>
                        <a:off x="5359400" y="635"/>
                        <a:ext cx="3418840" cy="465137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355654" y="184337"/>
            <a:ext cx="2823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软件总体功能</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对象结构</a:t>
            </a:r>
          </a:p>
        </p:txBody>
      </p:sp>
      <p:sp>
        <p:nvSpPr>
          <p:cNvPr id="56" name="PA_文本框 5"/>
          <p:cNvSpPr txBox="1">
            <a:spLocks noChangeArrowheads="1"/>
          </p:cNvSpPr>
          <p:nvPr>
            <p:custDataLst>
              <p:tags r:id="rId4"/>
            </p:custDataLst>
          </p:nvPr>
        </p:nvSpPr>
        <p:spPr bwMode="auto">
          <a:xfrm>
            <a:off x="355654" y="576736"/>
            <a:ext cx="1071880" cy="306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400" dirty="0">
                <a:solidFill>
                  <a:schemeClr val="bg1">
                    <a:lumMod val="50000"/>
                  </a:schemeClr>
                </a:solidFill>
                <a:latin typeface="微软雅黑 Light" panose="020B0502040204020203" pitchFamily="34" charset="-122"/>
                <a:ea typeface="微软雅黑 Light" panose="020B0502040204020203" pitchFamily="34" charset="-122"/>
              </a:rPr>
              <a:t>评价子系统</a:t>
            </a:r>
          </a:p>
        </p:txBody>
      </p:sp>
      <p:sp>
        <p:nvSpPr>
          <p:cNvPr id="5" name="文本框 4"/>
          <p:cNvSpPr txBox="1"/>
          <p:nvPr/>
        </p:nvSpPr>
        <p:spPr>
          <a:xfrm>
            <a:off x="1046480" y="4715510"/>
            <a:ext cx="213233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结构图</a:t>
            </a:r>
          </a:p>
        </p:txBody>
      </p:sp>
      <p:sp>
        <p:nvSpPr>
          <p:cNvPr id="6" name="文本框 5"/>
          <p:cNvSpPr txBox="1"/>
          <p:nvPr/>
        </p:nvSpPr>
        <p:spPr>
          <a:xfrm>
            <a:off x="6368415" y="4715510"/>
            <a:ext cx="193992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流程图</a:t>
            </a:r>
          </a:p>
        </p:txBody>
      </p:sp>
      <p:graphicFrame>
        <p:nvGraphicFramePr>
          <p:cNvPr id="2" name="对象 -2147482613"/>
          <p:cNvGraphicFramePr>
            <a:graphicFrameLocks noChangeAspect="1"/>
          </p:cNvGraphicFramePr>
          <p:nvPr/>
        </p:nvGraphicFramePr>
        <p:xfrm>
          <a:off x="355600" y="1132205"/>
          <a:ext cx="3343275" cy="3333750"/>
        </p:xfrm>
        <a:graphic>
          <a:graphicData uri="http://schemas.openxmlformats.org/presentationml/2006/ole">
            <mc:AlternateContent xmlns:mc="http://schemas.openxmlformats.org/markup-compatibility/2006">
              <mc:Choice xmlns:v="urn:schemas-microsoft-com:vml" Requires="v">
                <p:oleObj spid="_x0000_s9263" r:id="rId6" imgW="2393315" imgH="2386330" progId="Visio.Drawing.15">
                  <p:embed/>
                </p:oleObj>
              </mc:Choice>
              <mc:Fallback>
                <p:oleObj r:id="rId6" imgW="2393315" imgH="2386330" progId="Visio.Drawing.15">
                  <p:embed/>
                  <p:pic>
                    <p:nvPicPr>
                      <p:cNvPr id="0" name="图片 3075"/>
                      <p:cNvPicPr/>
                      <p:nvPr/>
                    </p:nvPicPr>
                    <p:blipFill>
                      <a:blip r:embed="rId7"/>
                      <a:stretch>
                        <a:fillRect/>
                      </a:stretch>
                    </p:blipFill>
                    <p:spPr>
                      <a:xfrm>
                        <a:off x="355600" y="1132205"/>
                        <a:ext cx="3343275" cy="3333750"/>
                      </a:xfrm>
                      <a:prstGeom prst="rect">
                        <a:avLst/>
                      </a:prstGeom>
                      <a:noFill/>
                      <a:ln w="38100">
                        <a:noFill/>
                        <a:miter/>
                      </a:ln>
                    </p:spPr>
                  </p:pic>
                </p:oleObj>
              </mc:Fallback>
            </mc:AlternateContent>
          </a:graphicData>
        </a:graphic>
      </p:graphicFrame>
      <p:graphicFrame>
        <p:nvGraphicFramePr>
          <p:cNvPr id="3" name="对象 -2147482612"/>
          <p:cNvGraphicFramePr>
            <a:graphicFrameLocks noChangeAspect="1"/>
          </p:cNvGraphicFramePr>
          <p:nvPr/>
        </p:nvGraphicFramePr>
        <p:xfrm>
          <a:off x="3885565" y="213995"/>
          <a:ext cx="4970145" cy="4501515"/>
        </p:xfrm>
        <a:graphic>
          <a:graphicData uri="http://schemas.openxmlformats.org/presentationml/2006/ole">
            <mc:AlternateContent xmlns:mc="http://schemas.openxmlformats.org/markup-compatibility/2006">
              <mc:Choice xmlns:v="urn:schemas-microsoft-com:vml" Requires="v">
                <p:oleObj spid="_x0000_s9264" r:id="rId8" imgW="5518785" imgH="4999990" progId="Visio.Drawing.15">
                  <p:embed/>
                </p:oleObj>
              </mc:Choice>
              <mc:Fallback>
                <p:oleObj r:id="rId8" imgW="5518785" imgH="4999990" progId="Visio.Drawing.15">
                  <p:embed/>
                  <p:pic>
                    <p:nvPicPr>
                      <p:cNvPr id="0" name="图片 3"/>
                      <p:cNvPicPr/>
                      <p:nvPr/>
                    </p:nvPicPr>
                    <p:blipFill>
                      <a:blip r:embed="rId9"/>
                      <a:stretch>
                        <a:fillRect/>
                      </a:stretch>
                    </p:blipFill>
                    <p:spPr>
                      <a:xfrm>
                        <a:off x="3885565" y="213995"/>
                        <a:ext cx="4970145" cy="4501515"/>
                      </a:xfrm>
                      <a:prstGeom prst="rect">
                        <a:avLst/>
                      </a:prstGeom>
                      <a:noFill/>
                      <a:ln w="38100">
                        <a:noFill/>
                        <a:miter/>
                      </a:ln>
                    </p:spPr>
                  </p:pic>
                </p:oleObj>
              </mc:Fallback>
            </mc:AlternateContent>
          </a:graphicData>
        </a:graphic>
      </p:graphicFrame>
    </p:spTree>
  </p:cSld>
  <p:clrMapOvr>
    <a:masterClrMapping/>
  </p:clrMapOvr>
  <p:transition spd="slow" advClick="0" advTm="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2" name="PA_任意多边形 66"/>
          <p:cNvSpPr/>
          <p:nvPr>
            <p:custDataLst>
              <p:tags r:id="rId1"/>
            </p:custDataLst>
          </p:nvPr>
        </p:nvSpPr>
        <p:spPr bwMode="auto">
          <a:xfrm>
            <a:off x="7016672" y="2639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p:nvPr>
            <p:custDataLst>
              <p:tags r:id="rId2"/>
            </p:custDataLst>
          </p:nvPr>
        </p:nvSpPr>
        <p:spPr bwMode="auto">
          <a:xfrm>
            <a:off x="767637"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3"/>
            </p:custDataLst>
          </p:nvPr>
        </p:nvSpPr>
        <p:spPr bwMode="auto">
          <a:xfrm>
            <a:off x="4883072"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4"/>
            </p:custDataLst>
          </p:nvPr>
        </p:nvSpPr>
        <p:spPr bwMode="auto">
          <a:xfrm>
            <a:off x="2872662"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5"/>
            </p:custDataLst>
          </p:nvPr>
        </p:nvGrpSpPr>
        <p:grpSpPr>
          <a:xfrm>
            <a:off x="-9190"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6"/>
            </p:custDataLst>
          </p:nvPr>
        </p:nvSpPr>
        <p:spPr bwMode="auto">
          <a:xfrm>
            <a:off x="240084"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56" name="PA_文本框 5"/>
          <p:cNvSpPr txBox="1">
            <a:spLocks noChangeArrowheads="1"/>
          </p:cNvSpPr>
          <p:nvPr>
            <p:custDataLst>
              <p:tags r:id="rId7"/>
            </p:custDataLst>
          </p:nvPr>
        </p:nvSpPr>
        <p:spPr bwMode="auto">
          <a:xfrm>
            <a:off x="301679" y="539906"/>
            <a:ext cx="11163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CSCI能力需求</a:t>
            </a:r>
          </a:p>
        </p:txBody>
      </p:sp>
      <p:sp>
        <p:nvSpPr>
          <p:cNvPr id="14401" name="PA_椭圆 65"/>
          <p:cNvSpPr>
            <a:spLocks noChangeArrowheads="1"/>
          </p:cNvSpPr>
          <p:nvPr>
            <p:custDataLst>
              <p:tags r:id="rId8"/>
            </p:custDataLst>
          </p:nvPr>
        </p:nvSpPr>
        <p:spPr bwMode="auto">
          <a:xfrm>
            <a:off x="7254234" y="70147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9"/>
            </p:custDataLst>
          </p:nvPr>
        </p:nvSpPr>
        <p:spPr bwMode="auto">
          <a:xfrm>
            <a:off x="7472001" y="95891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92" name="PA_椭圆 56"/>
          <p:cNvSpPr>
            <a:spLocks noChangeArrowheads="1"/>
          </p:cNvSpPr>
          <p:nvPr>
            <p:custDataLst>
              <p:tags r:id="rId10"/>
            </p:custDataLst>
          </p:nvPr>
        </p:nvSpPr>
        <p:spPr bwMode="auto">
          <a:xfrm>
            <a:off x="1003786"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11"/>
            </p:custDataLst>
          </p:nvPr>
        </p:nvGrpSpPr>
        <p:grpSpPr bwMode="auto">
          <a:xfrm>
            <a:off x="1227208"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12"/>
            </p:custDataLst>
          </p:nvPr>
        </p:nvSpPr>
        <p:spPr bwMode="auto">
          <a:xfrm>
            <a:off x="5108426"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13"/>
            </p:custDataLst>
          </p:nvPr>
        </p:nvGrpSpPr>
        <p:grpSpPr bwMode="auto">
          <a:xfrm>
            <a:off x="5387551"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4"/>
            </p:custDataLst>
          </p:nvPr>
        </p:nvSpPr>
        <p:spPr bwMode="auto">
          <a:xfrm>
            <a:off x="3108811"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5"/>
            </p:custDataLst>
          </p:nvPr>
        </p:nvSpPr>
        <p:spPr bwMode="auto">
          <a:xfrm>
            <a:off x="3332233"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384175"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说明：地图的ui界面上在发布公告者所选择的约球位置上显示气泡公告。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输入：无或者所要搜寻的范围的地址。</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处理：根据自身位置或者所搜寻的地址连接腾讯地图api，显示周边的公告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输出：在地图上展现出周边的公告。</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2634615"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说明：通过点击地图上的气泡进入公告。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输入：点击气泡</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处理：点击气泡，调出该气泡所对应的的公告的相关信息，展现在屏幕下方，选择加入或者不加入。</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输出：该公告的发布者，相关地址信息等，并调出选择加入的按键。</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4740275" y="2303780"/>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说明：根据相关位置信息创建公告。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输入：点击创建公告，输入相关公告信息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处理：通过输入的地址信息，通过腾讯地图api，查询相应地点。</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输出：根据所输入的地址信息，在地图界面上显示公告，同时调入所输入的相关公告信息，在他人点击公告时可以展现</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6"/>
            </p:custDataLst>
          </p:nvPr>
        </p:nvSpPr>
        <p:spPr bwMode="auto">
          <a:xfrm>
            <a:off x="1023039"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显示公告</a:t>
            </a:r>
          </a:p>
        </p:txBody>
      </p:sp>
      <p:sp>
        <p:nvSpPr>
          <p:cNvPr id="3" name="PA_文本框 5"/>
          <p:cNvSpPr txBox="1">
            <a:spLocks noChangeArrowheads="1"/>
          </p:cNvSpPr>
          <p:nvPr>
            <p:custDataLst>
              <p:tags r:id="rId17"/>
            </p:custDataLst>
          </p:nvPr>
        </p:nvSpPr>
        <p:spPr bwMode="auto">
          <a:xfrm>
            <a:off x="310901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加入公告</a:t>
            </a:r>
          </a:p>
        </p:txBody>
      </p:sp>
      <p:sp>
        <p:nvSpPr>
          <p:cNvPr id="4" name="PA_文本框 5"/>
          <p:cNvSpPr txBox="1">
            <a:spLocks noChangeArrowheads="1"/>
          </p:cNvSpPr>
          <p:nvPr>
            <p:custDataLst>
              <p:tags r:id="rId18"/>
            </p:custDataLst>
          </p:nvPr>
        </p:nvSpPr>
        <p:spPr bwMode="auto">
          <a:xfrm>
            <a:off x="7453049" y="1913411"/>
            <a:ext cx="487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评价</a:t>
            </a:r>
          </a:p>
        </p:txBody>
      </p:sp>
      <p:sp>
        <p:nvSpPr>
          <p:cNvPr id="5" name="PA_文本框 5"/>
          <p:cNvSpPr txBox="1">
            <a:spLocks noChangeArrowheads="1"/>
          </p:cNvSpPr>
          <p:nvPr>
            <p:custDataLst>
              <p:tags r:id="rId19"/>
            </p:custDataLst>
          </p:nvPr>
        </p:nvSpPr>
        <p:spPr bwMode="auto">
          <a:xfrm>
            <a:off x="514736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创建公告</a:t>
            </a:r>
          </a:p>
        </p:txBody>
      </p:sp>
      <p:sp>
        <p:nvSpPr>
          <p:cNvPr id="1073742856" name="文本框 2"/>
          <p:cNvSpPr txBox="1"/>
          <p:nvPr/>
        </p:nvSpPr>
        <p:spPr>
          <a:xfrm>
            <a:off x="7009130" y="2303780"/>
            <a:ext cx="189293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说明：结束公告后，选择给对方进行评价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输入：打星，点亮标签，文字评价</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处理：打星通过相应的算法进行转化，点亮标签使点亮数加一存入数据库，文字评价存入数据库。</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输出：更变相应等级分数，根据数据库信息更变相应标签信息，个人信息中展现文字评价。</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91" name="PA_淘宝店chenying0907 59"/>
          <p:cNvSpPr>
            <a:spLocks noChangeArrowheads="1"/>
          </p:cNvSpPr>
          <p:nvPr>
            <p:custDataLst>
              <p:tags r:id="rId4"/>
            </p:custDataLst>
          </p:nvPr>
        </p:nvSpPr>
        <p:spPr bwMode="auto">
          <a:xfrm>
            <a:off x="312633" y="909755"/>
            <a:ext cx="4271938" cy="246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00000"/>
              </a:lnSpc>
              <a:buClrTx/>
              <a:buSzTx/>
              <a:buFontTx/>
              <a:buNone/>
            </a:pPr>
            <a:r>
              <a:rPr lang="en-US" sz="1600" dirty="0">
                <a:latin typeface="微软雅黑" panose="020B0503020204020204" pitchFamily="34" charset="-122"/>
                <a:ea typeface="微软雅黑" panose="020B0503020204020204" pitchFamily="34" charset="-122"/>
                <a:cs typeface="Calibri" panose="020F0502020204030204" charset="0"/>
              </a:rPr>
              <a:t>1.用户接口：</a:t>
            </a: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以地图为主页面的UI设计，以聊天室为主页面的公告设计</a:t>
            </a:r>
            <a:r>
              <a:rPr lang="en-US" sz="1600" dirty="0">
                <a:latin typeface="微软雅黑" panose="020B0503020204020204" pitchFamily="34" charset="-122"/>
                <a:ea typeface="微软雅黑" panose="020B0503020204020204" pitchFamily="34" charset="-122"/>
                <a:cs typeface="Calibri" panose="020F0502020204030204" charset="0"/>
              </a:rPr>
              <a:t>。</a:t>
            </a:r>
          </a:p>
          <a:p>
            <a:pPr algn="l">
              <a:lnSpc>
                <a:spcPct val="100000"/>
              </a:lnSpc>
              <a:buClrTx/>
              <a:buSzTx/>
              <a:buFontTx/>
              <a:buNone/>
            </a:pPr>
            <a:r>
              <a:rPr lang="en-US" sz="1600" dirty="0">
                <a:latin typeface="微软雅黑" panose="020B0503020204020204" pitchFamily="34" charset="-122"/>
                <a:ea typeface="微软雅黑" panose="020B0503020204020204" pitchFamily="34" charset="-122"/>
                <a:cs typeface="Calibri" panose="020F0502020204030204" charset="0"/>
              </a:rPr>
              <a:t>2.硬件接口：</a:t>
            </a: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对腾讯云的访问</a:t>
            </a:r>
            <a:endParaRPr lang="en-US" sz="1600" dirty="0">
              <a:latin typeface="微软雅黑" panose="020B0503020204020204" pitchFamily="34" charset="-122"/>
              <a:ea typeface="微软雅黑" panose="020B0503020204020204" pitchFamily="34" charset="-122"/>
              <a:cs typeface="Calibri" panose="020F0502020204030204" charset="0"/>
            </a:endParaRPr>
          </a:p>
          <a:p>
            <a:pPr algn="l">
              <a:lnSpc>
                <a:spcPct val="100000"/>
              </a:lnSpc>
              <a:buClrTx/>
              <a:buSzTx/>
              <a:buFontTx/>
              <a:buNone/>
            </a:pPr>
            <a:r>
              <a:rPr lang="en-US" sz="1600" dirty="0">
                <a:latin typeface="微软雅黑" panose="020B0503020204020204" pitchFamily="34" charset="-122"/>
                <a:ea typeface="微软雅黑" panose="020B0503020204020204" pitchFamily="34" charset="-122"/>
                <a:cs typeface="Calibri" panose="020F0502020204030204" charset="0"/>
              </a:rPr>
              <a:t>3.软件接口：</a:t>
            </a: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腾讯地图api</a:t>
            </a:r>
            <a:endParaRPr lang="en-US" sz="1600" dirty="0">
              <a:latin typeface="微软雅黑" panose="020B0503020204020204" pitchFamily="34" charset="-122"/>
              <a:ea typeface="微软雅黑" panose="020B0503020204020204" pitchFamily="34" charset="-122"/>
              <a:cs typeface="Calibri" panose="020F0502020204030204" charset="0"/>
            </a:endParaRP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腾讯云即时通讯</a:t>
            </a:r>
            <a:endParaRPr lang="en-US" sz="1600" dirty="0">
              <a:latin typeface="微软雅黑" panose="020B0503020204020204" pitchFamily="34" charset="-122"/>
              <a:ea typeface="微软雅黑" panose="020B0503020204020204" pitchFamily="34" charset="-122"/>
              <a:cs typeface="Calibri" panose="020F0502020204030204" charset="0"/>
            </a:endParaRP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通信接口的需求</a:t>
            </a:r>
            <a:r>
              <a:rPr lang="en-US" sz="1600" dirty="0">
                <a:latin typeface="微软雅黑" panose="020B0503020204020204" pitchFamily="34" charset="-122"/>
                <a:ea typeface="微软雅黑" panose="020B0503020204020204" pitchFamily="34" charset="-122"/>
                <a:cs typeface="Calibri" panose="020F0502020204030204" charset="0"/>
              </a:rPr>
              <a:t>。</a:t>
            </a:r>
          </a:p>
          <a:p>
            <a:pPr algn="l">
              <a:lnSpc>
                <a:spcPct val="100000"/>
              </a:lnSpc>
              <a:buClrTx/>
              <a:buSzTx/>
              <a:buFontTx/>
              <a:buNone/>
            </a:pPr>
            <a:r>
              <a:rPr lang="en-US" sz="1600" dirty="0" err="1">
                <a:latin typeface="微软雅黑" panose="020B0503020204020204" pitchFamily="34" charset="-122"/>
                <a:ea typeface="微软雅黑" panose="020B0503020204020204" pitchFamily="34" charset="-122"/>
                <a:cs typeface="Calibri" panose="020F0502020204030204" charset="0"/>
              </a:rPr>
              <a:t>腾讯云通信接口</a:t>
            </a:r>
            <a:endParaRPr lang="en-US" sz="1600" dirty="0">
              <a:latin typeface="微软雅黑" panose="020B0503020204020204" pitchFamily="34" charset="-122"/>
              <a:ea typeface="微软雅黑" panose="020B0503020204020204" pitchFamily="34" charset="-122"/>
              <a:cs typeface="Calibri" panose="020F0502020204030204" charset="0"/>
            </a:endParaRPr>
          </a:p>
        </p:txBody>
      </p:sp>
      <p:grpSp>
        <p:nvGrpSpPr>
          <p:cNvPr id="44097" name="PA_淘宝店chenying0907 65"/>
          <p:cNvGrpSpPr/>
          <p:nvPr>
            <p:custDataLst>
              <p:tags r:id="rId5"/>
            </p:custDataLst>
          </p:nvPr>
        </p:nvGrpSpPr>
        <p:grpSpPr bwMode="auto">
          <a:xfrm>
            <a:off x="5138103" y="1410773"/>
            <a:ext cx="3384550" cy="2488381"/>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12"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 name="PA_淘宝店chenying0907 38"/>
          <p:cNvGrpSpPr/>
          <p:nvPr>
            <p:custDataLst>
              <p:tags r:id="rId6"/>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 name="PA_文本框 4"/>
          <p:cNvSpPr txBox="1">
            <a:spLocks noChangeArrowheads="1"/>
          </p:cNvSpPr>
          <p:nvPr>
            <p:custDataLst>
              <p:tags r:id="rId7"/>
            </p:custDataLst>
          </p:nvPr>
        </p:nvSpPr>
        <p:spPr bwMode="auto">
          <a:xfrm>
            <a:off x="250879" y="15703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7" name="PA_文本框 5"/>
          <p:cNvSpPr txBox="1">
            <a:spLocks noChangeArrowheads="1"/>
          </p:cNvSpPr>
          <p:nvPr>
            <p:custDataLst>
              <p:tags r:id="rId8"/>
            </p:custDataLst>
          </p:nvPr>
        </p:nvSpPr>
        <p:spPr bwMode="auto">
          <a:xfrm>
            <a:off x="312420" y="572770"/>
            <a:ext cx="256984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Arial" panose="020B0604020202020204" pitchFamily="34" charset="0"/>
              <a:buNone/>
            </a:pPr>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CSCI外部接口需求</a:t>
            </a:r>
          </a:p>
        </p:txBody>
      </p:sp>
      <p:sp>
        <p:nvSpPr>
          <p:cNvPr id="2" name="PA_文本框 5"/>
          <p:cNvSpPr txBox="1">
            <a:spLocks noChangeArrowheads="1"/>
          </p:cNvSpPr>
          <p:nvPr>
            <p:custDataLst>
              <p:tags r:id="rId9"/>
            </p:custDataLst>
          </p:nvPr>
        </p:nvSpPr>
        <p:spPr bwMode="auto">
          <a:xfrm>
            <a:off x="312420" y="3444875"/>
            <a:ext cx="236347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Arial" panose="020B0604020202020204" pitchFamily="34" charset="0"/>
              <a:buNone/>
            </a:pPr>
            <a:r>
              <a:rPr lang="en-US" altLang="zh-CN" sz="1600" dirty="0">
                <a:solidFill>
                  <a:schemeClr val="bg1">
                    <a:lumMod val="50000"/>
                  </a:schemeClr>
                </a:solidFill>
                <a:latin typeface="微软雅黑 Light" panose="020B0502040204020203" pitchFamily="34" charset="-122"/>
                <a:ea typeface="微软雅黑 Light" panose="020B0502040204020203" pitchFamily="34" charset="-122"/>
              </a:rPr>
              <a:t>CSCI内部接口需求</a:t>
            </a:r>
          </a:p>
        </p:txBody>
      </p:sp>
      <p:graphicFrame>
        <p:nvGraphicFramePr>
          <p:cNvPr id="3" name="表格 2"/>
          <p:cNvGraphicFramePr/>
          <p:nvPr/>
        </p:nvGraphicFramePr>
        <p:xfrm>
          <a:off x="250508" y="3832225"/>
          <a:ext cx="5411788" cy="1168400"/>
        </p:xfrm>
        <a:graphic>
          <a:graphicData uri="http://schemas.openxmlformats.org/drawingml/2006/table">
            <a:tbl>
              <a:tblPr firstRow="1" bandRow="1">
                <a:tableStyleId>{5940675A-B579-460E-94D1-54222C63F5DA}</a:tableStyleId>
              </a:tblPr>
              <a:tblGrid>
                <a:gridCol w="2705100">
                  <a:extLst>
                    <a:ext uri="{9D8B030D-6E8A-4147-A177-3AD203B41FA5}">
                      <a16:colId xmlns:a16="http://schemas.microsoft.com/office/drawing/2014/main" val="20000"/>
                    </a:ext>
                  </a:extLst>
                </a:gridCol>
                <a:gridCol w="2706688">
                  <a:extLst>
                    <a:ext uri="{9D8B030D-6E8A-4147-A177-3AD203B41FA5}">
                      <a16:colId xmlns:a16="http://schemas.microsoft.com/office/drawing/2014/main" val="20001"/>
                    </a:ext>
                  </a:extLst>
                </a:gridCol>
              </a:tblGrid>
              <a:tr h="152400">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接口名称</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微软雅黑" panose="020B0503020204020204" pitchFamily="34" charset="-122"/>
                          <a:ea typeface="微软雅黑" panose="020B0503020204020204" pitchFamily="34" charset="-122"/>
                          <a:cs typeface="宋体" panose="02010600030101010101" pitchFamily="2" charset="-122"/>
                        </a:rPr>
                        <a:t>接口描述</a:t>
                      </a:r>
                      <a:endParaRPr lang="en-US" altLang="en-US" sz="1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6000">
                <a:tc>
                  <a:txBody>
                    <a:bodyPr/>
                    <a:lstStyle/>
                    <a:p>
                      <a:pPr indent="0">
                        <a:buNone/>
                      </a:pPr>
                      <a:r>
                        <a:rPr lang="en-US" sz="1000" b="0" dirty="0" err="1">
                          <a:latin typeface="微软雅黑" panose="020B0503020204020204" pitchFamily="34" charset="-122"/>
                          <a:ea typeface="微软雅黑" panose="020B0503020204020204" pitchFamily="34" charset="-122"/>
                          <a:cs typeface="微软雅黑" panose="020B0503020204020204" pitchFamily="34" charset="-122"/>
                        </a:rPr>
                        <a:t>约球小程序与mysql之间的接口</a:t>
                      </a:r>
                      <a:endParaRPr lang="en-US" altLang="en-US" sz="1000" b="0" dirty="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微软雅黑" panose="020B0503020204020204" pitchFamily="34" charset="-122"/>
                          <a:ea typeface="微软雅黑" panose="020B0503020204020204" pitchFamily="34" charset="-122"/>
                          <a:cs typeface="Calibri" panose="020F0502020204030204" charset="0"/>
                        </a:rPr>
                        <a:t>Const{</a:t>
                      </a:r>
                      <a:r>
                        <a:rPr lang="en-US" sz="1000" b="0" dirty="0" err="1">
                          <a:latin typeface="微软雅黑" panose="020B0503020204020204" pitchFamily="34" charset="-122"/>
                          <a:ea typeface="微软雅黑" panose="020B0503020204020204" pitchFamily="34" charset="-122"/>
                          <a:cs typeface="Calibri" panose="020F0502020204030204" charset="0"/>
                        </a:rPr>
                        <a:t>mysql</a:t>
                      </a:r>
                      <a:r>
                        <a:rPr lang="en-US" sz="1000" b="0" dirty="0">
                          <a:latin typeface="微软雅黑" panose="020B0503020204020204" pitchFamily="34" charset="-122"/>
                          <a:ea typeface="微软雅黑" panose="020B0503020204020204" pitchFamily="34" charset="-122"/>
                          <a:cs typeface="Calibri" panose="020F0502020204030204" charset="0"/>
                        </a:rPr>
                        <a:t>}=require('../</a:t>
                      </a:r>
                      <a:r>
                        <a:rPr lang="en-US" sz="1000" b="0" dirty="0" err="1">
                          <a:latin typeface="微软雅黑" panose="020B0503020204020204" pitchFamily="34" charset="-122"/>
                          <a:ea typeface="微软雅黑" panose="020B0503020204020204" pitchFamily="34" charset="-122"/>
                          <a:cs typeface="Calibri" panose="020F0502020204030204" charset="0"/>
                        </a:rPr>
                        <a:t>qcloud</a:t>
                      </a:r>
                      <a:r>
                        <a:rPr lang="en-US" sz="1000" b="0" dirty="0">
                          <a:latin typeface="微软雅黑" panose="020B0503020204020204" pitchFamily="34" charset="-122"/>
                          <a:ea typeface="微软雅黑" panose="020B0503020204020204" pitchFamily="34" charset="-122"/>
                          <a:cs typeface="Calibri" panose="020F0502020204030204" charset="0"/>
                        </a:rPr>
                        <a:t>') </a:t>
                      </a:r>
                      <a:r>
                        <a:rPr lang="en-US" sz="1000" b="0" dirty="0" err="1">
                          <a:latin typeface="微软雅黑" panose="020B0503020204020204" pitchFamily="34" charset="-122"/>
                          <a:ea typeface="微软雅黑" panose="020B0503020204020204" pitchFamily="34" charset="-122"/>
                          <a:cs typeface="Calibri" panose="020F0502020204030204" charset="0"/>
                        </a:rPr>
                        <a:t>module.exports</a:t>
                      </a:r>
                      <a:r>
                        <a:rPr lang="en-US" sz="1000" b="0" dirty="0">
                          <a:latin typeface="微软雅黑" panose="020B0503020204020204" pitchFamily="34" charset="-122"/>
                          <a:ea typeface="微软雅黑" panose="020B0503020204020204" pitchFamily="34" charset="-122"/>
                          <a:cs typeface="Calibri" panose="020F0502020204030204" charset="0"/>
                        </a:rPr>
                        <a:t> = async </a:t>
                      </a:r>
                      <a:r>
                        <a:rPr lang="en-US" sz="1000" b="0" dirty="0" err="1">
                          <a:latin typeface="微软雅黑" panose="020B0503020204020204" pitchFamily="34" charset="-122"/>
                          <a:ea typeface="微软雅黑" panose="020B0503020204020204" pitchFamily="34" charset="-122"/>
                          <a:cs typeface="Calibri" panose="020F0502020204030204" charset="0"/>
                        </a:rPr>
                        <a:t>ctx</a:t>
                      </a:r>
                      <a:r>
                        <a:rPr lang="en-US" sz="1000" b="0" dirty="0">
                          <a:latin typeface="微软雅黑" panose="020B0503020204020204" pitchFamily="34" charset="-122"/>
                          <a:ea typeface="微软雅黑" panose="020B0503020204020204" pitchFamily="34" charset="-122"/>
                          <a:cs typeface="Calibri" panose="020F0502020204030204" charset="0"/>
                        </a:rPr>
                        <a:t> =&gt; {var result = await </a:t>
                      </a:r>
                      <a:r>
                        <a:rPr lang="en-US" sz="1000" b="0" dirty="0" err="1">
                          <a:latin typeface="微软雅黑" panose="020B0503020204020204" pitchFamily="34" charset="-122"/>
                          <a:ea typeface="微软雅黑" panose="020B0503020204020204" pitchFamily="34" charset="-122"/>
                          <a:cs typeface="Calibri" panose="020F0502020204030204" charset="0"/>
                        </a:rPr>
                        <a:t>mysql</a:t>
                      </a:r>
                      <a:r>
                        <a:rPr lang="en-US" sz="1000" b="0" dirty="0">
                          <a:latin typeface="微软雅黑" panose="020B0503020204020204" pitchFamily="34" charset="-122"/>
                          <a:ea typeface="微软雅黑" panose="020B0503020204020204" pitchFamily="34" charset="-122"/>
                          <a:cs typeface="Calibri" panose="020F0502020204030204" charset="0"/>
                        </a:rPr>
                        <a:t>('user')</a:t>
                      </a:r>
                      <a:r>
                        <a:rPr lang="en-US" sz="1000" b="0" dirty="0" err="1">
                          <a:latin typeface="微软雅黑" panose="020B0503020204020204" pitchFamily="34" charset="-122"/>
                          <a:ea typeface="微软雅黑" panose="020B0503020204020204" pitchFamily="34" charset="-122"/>
                          <a:cs typeface="Calibri" panose="020F0502020204030204" charset="0"/>
                        </a:rPr>
                        <a:t>ctx.state.data</a:t>
                      </a:r>
                      <a:r>
                        <a:rPr lang="en-US" sz="1000" b="0" dirty="0">
                          <a:latin typeface="微软雅黑" panose="020B0503020204020204" pitchFamily="34" charset="-122"/>
                          <a:ea typeface="微软雅黑" panose="020B0503020204020204" pitchFamily="34" charset="-122"/>
                          <a:cs typeface="Calibri" panose="020F0502020204030204" charset="0"/>
                        </a:rPr>
                        <a:t> = { msg: result   } }</a:t>
                      </a:r>
                      <a:endParaRPr lang="en-US" altLang="en-US" sz="1000" b="0" dirty="0">
                        <a:latin typeface="微软雅黑" panose="020B0503020204020204" pitchFamily="34" charset="-122"/>
                        <a:ea typeface="微软雅黑" panose="020B0503020204020204" pitchFamily="34" charset="-122"/>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0" name="文本框 99"/>
          <p:cNvSpPr txBox="1"/>
          <p:nvPr/>
        </p:nvSpPr>
        <p:spPr>
          <a:xfrm>
            <a:off x="5913120" y="4223385"/>
            <a:ext cx="2123440" cy="575945"/>
          </a:xfrm>
          <a:prstGeom prst="rect">
            <a:avLst/>
          </a:prstGeom>
          <a:noFill/>
          <a:ln w="9525">
            <a:noFill/>
          </a:ln>
        </p:spPr>
        <p:txBody>
          <a:bodyPr wrap="square">
            <a:spAutoFit/>
          </a:bodyPr>
          <a:lstStyle/>
          <a:p>
            <a:pPr indent="0"/>
            <a:r>
              <a:rPr lang="zh-CN" sz="1050" b="0" dirty="0">
                <a:latin typeface="微软雅黑" panose="020B0503020204020204" pitchFamily="34" charset="-122"/>
                <a:ea typeface="微软雅黑" panose="020B0503020204020204" pitchFamily="34" charset="-122"/>
              </a:rPr>
              <a:t>因还是需求分析阶段，软件实现体还没有设计，所以暂且只能举例一种内部结口</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PA_淘宝店chenying0907 19"/>
          <p:cNvGrpSpPr/>
          <p:nvPr>
            <p:custDataLst>
              <p:tags r:id="rId2"/>
            </p:custDataLst>
          </p:nvPr>
        </p:nvGrpSpPr>
        <p:grpSpPr>
          <a:xfrm>
            <a:off x="-9190" y="0"/>
            <a:ext cx="620750" cy="791858"/>
            <a:chOff x="0" y="-21236"/>
            <a:chExt cx="3311527" cy="4224338"/>
          </a:xfrm>
        </p:grpSpPr>
        <p:sp>
          <p:nvSpPr>
            <p:cNvPr id="2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3"/>
            </p:custDataLst>
          </p:nvPr>
        </p:nvSpPr>
        <p:spPr bwMode="auto">
          <a:xfrm>
            <a:off x="240084"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56" name="PA_文本框 5"/>
          <p:cNvSpPr txBox="1">
            <a:spLocks noChangeArrowheads="1"/>
          </p:cNvSpPr>
          <p:nvPr>
            <p:custDataLst>
              <p:tags r:id="rId4"/>
            </p:custDataLst>
          </p:nvPr>
        </p:nvSpPr>
        <p:spPr bwMode="auto">
          <a:xfrm>
            <a:off x="301679" y="539906"/>
            <a:ext cx="142113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CSCI内部数据需求</a:t>
            </a:r>
          </a:p>
        </p:txBody>
      </p:sp>
      <p:sp>
        <p:nvSpPr>
          <p:cNvPr id="100" name="文本框 99"/>
          <p:cNvSpPr txBox="1"/>
          <p:nvPr/>
        </p:nvSpPr>
        <p:spPr>
          <a:xfrm>
            <a:off x="4152265" y="295910"/>
            <a:ext cx="5080000" cy="899160"/>
          </a:xfrm>
          <a:prstGeom prst="rect">
            <a:avLst/>
          </a:prstGeom>
          <a:noFill/>
          <a:ln w="9525">
            <a:noFill/>
          </a:ln>
        </p:spPr>
        <p:txBody>
          <a:bodyPr>
            <a:spAutoFit/>
          </a:bodyPr>
          <a:lstStyle/>
          <a:p>
            <a:pPr indent="0"/>
            <a:r>
              <a:rPr lang="zh-CN" sz="1050" b="0" dirty="0">
                <a:ea typeface="宋体" panose="02010600030101010101" pitchFamily="2" charset="-122"/>
              </a:rPr>
              <a:t>实体</a:t>
            </a:r>
            <a:r>
              <a:rPr lang="en-US" sz="1050" b="0" dirty="0">
                <a:latin typeface="宋体" panose="02010600030101010101" pitchFamily="2" charset="-122"/>
              </a:rPr>
              <a:t>-</a:t>
            </a:r>
            <a:r>
              <a:rPr lang="zh-CN" sz="1050" b="0" dirty="0">
                <a:ea typeface="宋体" panose="02010600030101010101" pitchFamily="2" charset="-122"/>
              </a:rPr>
              <a:t>关系图</a:t>
            </a:r>
          </a:p>
          <a:p>
            <a:pPr indent="0"/>
            <a:r>
              <a:rPr lang="zh-CN" sz="1050" b="0" dirty="0">
                <a:ea typeface="宋体" panose="02010600030101010101" pitchFamily="2" charset="-122"/>
              </a:rPr>
              <a:t>参与的实体有用户和公告</a:t>
            </a:r>
          </a:p>
          <a:p>
            <a:pPr indent="0"/>
            <a:r>
              <a:rPr lang="zh-CN" sz="1050" b="0" dirty="0">
                <a:ea typeface="宋体" panose="02010600030101010101" pitchFamily="2" charset="-122"/>
              </a:rPr>
              <a:t>用户有以下属性：身高，体重，擅长位置，他人评价，点亮标签，星级评价，用户编号</a:t>
            </a:r>
          </a:p>
          <a:p>
            <a:pPr indent="0"/>
            <a:r>
              <a:rPr lang="zh-CN" sz="1050" b="0" dirty="0">
                <a:ea typeface="宋体" panose="02010600030101010101" pitchFamily="2" charset="-122"/>
              </a:rPr>
              <a:t>公告有以下属性：收费状况，球场概况，位置信息，公告编号</a:t>
            </a:r>
            <a:endParaRPr lang="zh-CN" altLang="en-US" dirty="0"/>
          </a:p>
        </p:txBody>
      </p:sp>
      <p:graphicFrame>
        <p:nvGraphicFramePr>
          <p:cNvPr id="2" name="对象 -2147482605"/>
          <p:cNvGraphicFramePr>
            <a:graphicFrameLocks noChangeAspect="1"/>
          </p:cNvGraphicFramePr>
          <p:nvPr/>
        </p:nvGraphicFramePr>
        <p:xfrm>
          <a:off x="4201160" y="1129030"/>
          <a:ext cx="4850130" cy="3034030"/>
        </p:xfrm>
        <a:graphic>
          <a:graphicData uri="http://schemas.openxmlformats.org/presentationml/2006/ole">
            <mc:AlternateContent xmlns:mc="http://schemas.openxmlformats.org/markup-compatibility/2006">
              <mc:Choice xmlns:v="urn:schemas-microsoft-com:vml" Requires="v">
                <p:oleObj spid="_x0000_s10264" r:id="rId6" imgW="6673215" imgH="4176395" progId="Visio.Drawing.15">
                  <p:embed/>
                </p:oleObj>
              </mc:Choice>
              <mc:Fallback>
                <p:oleObj r:id="rId6" imgW="6673215" imgH="4176395" progId="Visio.Drawing.15">
                  <p:embed/>
                  <p:pic>
                    <p:nvPicPr>
                      <p:cNvPr id="0" name="图片 3075"/>
                      <p:cNvPicPr/>
                      <p:nvPr/>
                    </p:nvPicPr>
                    <p:blipFill>
                      <a:blip r:embed="rId7"/>
                      <a:stretch>
                        <a:fillRect/>
                      </a:stretch>
                    </p:blipFill>
                    <p:spPr>
                      <a:xfrm>
                        <a:off x="4201160" y="1129030"/>
                        <a:ext cx="4850130" cy="3034030"/>
                      </a:xfrm>
                      <a:prstGeom prst="rect">
                        <a:avLst/>
                      </a:prstGeom>
                      <a:noFill/>
                      <a:ln w="38100">
                        <a:noFill/>
                        <a:miter/>
                      </a:ln>
                    </p:spPr>
                  </p:pic>
                </p:oleObj>
              </mc:Fallback>
            </mc:AlternateContent>
          </a:graphicData>
        </a:graphic>
      </p:graphicFrame>
      <p:sp>
        <p:nvSpPr>
          <p:cNvPr id="6" name="文本框 5"/>
          <p:cNvSpPr txBox="1"/>
          <p:nvPr/>
        </p:nvSpPr>
        <p:spPr>
          <a:xfrm>
            <a:off x="1844040" y="876300"/>
            <a:ext cx="3362960" cy="252730"/>
          </a:xfrm>
          <a:prstGeom prst="rect">
            <a:avLst/>
          </a:prstGeom>
          <a:noFill/>
          <a:ln w="9525">
            <a:noFill/>
          </a:ln>
        </p:spPr>
        <p:txBody>
          <a:bodyPr wrap="square">
            <a:spAutoFit/>
          </a:bodyPr>
          <a:lstStyle/>
          <a:p>
            <a:pPr indent="0"/>
            <a:r>
              <a:rPr lang="zh-CN" sz="1050" b="0">
                <a:ea typeface="宋体" panose="02010600030101010101" pitchFamily="2" charset="-122"/>
              </a:rPr>
              <a:t>用户数据表</a:t>
            </a:r>
          </a:p>
        </p:txBody>
      </p:sp>
      <p:graphicFrame>
        <p:nvGraphicFramePr>
          <p:cNvPr id="7" name="表格 6"/>
          <p:cNvGraphicFramePr/>
          <p:nvPr/>
        </p:nvGraphicFramePr>
        <p:xfrm>
          <a:off x="446405" y="1129030"/>
          <a:ext cx="3579495" cy="2884805"/>
        </p:xfrm>
        <a:graphic>
          <a:graphicData uri="http://schemas.openxmlformats.org/drawingml/2006/table">
            <a:tbl>
              <a:tblPr firstRow="1" bandRow="1">
                <a:tableStyleId>{5940675A-B579-460E-94D1-54222C63F5DA}</a:tableStyleId>
              </a:tblPr>
              <a:tblGrid>
                <a:gridCol w="509905">
                  <a:extLst>
                    <a:ext uri="{9D8B030D-6E8A-4147-A177-3AD203B41FA5}">
                      <a16:colId xmlns:a16="http://schemas.microsoft.com/office/drawing/2014/main" val="20000"/>
                    </a:ext>
                  </a:extLst>
                </a:gridCol>
                <a:gridCol w="511810">
                  <a:extLst>
                    <a:ext uri="{9D8B030D-6E8A-4147-A177-3AD203B41FA5}">
                      <a16:colId xmlns:a16="http://schemas.microsoft.com/office/drawing/2014/main" val="20001"/>
                    </a:ext>
                  </a:extLst>
                </a:gridCol>
                <a:gridCol w="511810">
                  <a:extLst>
                    <a:ext uri="{9D8B030D-6E8A-4147-A177-3AD203B41FA5}">
                      <a16:colId xmlns:a16="http://schemas.microsoft.com/office/drawing/2014/main" val="20002"/>
                    </a:ext>
                  </a:extLst>
                </a:gridCol>
                <a:gridCol w="511175">
                  <a:extLst>
                    <a:ext uri="{9D8B030D-6E8A-4147-A177-3AD203B41FA5}">
                      <a16:colId xmlns:a16="http://schemas.microsoft.com/office/drawing/2014/main" val="20003"/>
                    </a:ext>
                  </a:extLst>
                </a:gridCol>
                <a:gridCol w="511175">
                  <a:extLst>
                    <a:ext uri="{9D8B030D-6E8A-4147-A177-3AD203B41FA5}">
                      <a16:colId xmlns:a16="http://schemas.microsoft.com/office/drawing/2014/main" val="20004"/>
                    </a:ext>
                  </a:extLst>
                </a:gridCol>
                <a:gridCol w="511810">
                  <a:extLst>
                    <a:ext uri="{9D8B030D-6E8A-4147-A177-3AD203B41FA5}">
                      <a16:colId xmlns:a16="http://schemas.microsoft.com/office/drawing/2014/main" val="20005"/>
                    </a:ext>
                  </a:extLst>
                </a:gridCol>
                <a:gridCol w="511810">
                  <a:extLst>
                    <a:ext uri="{9D8B030D-6E8A-4147-A177-3AD203B41FA5}">
                      <a16:colId xmlns:a16="http://schemas.microsoft.com/office/drawing/2014/main" val="20006"/>
                    </a:ext>
                  </a:extLst>
                </a:gridCol>
              </a:tblGrid>
              <a:tr h="32067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列名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宽度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小数位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空否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备注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indent="0">
                        <a:buNone/>
                      </a:pPr>
                      <a:r>
                        <a:rPr lang="en-US" sz="1000" b="0">
                          <a:latin typeface="Calibri" panose="020F0502020204030204" charset="0"/>
                          <a:cs typeface="Calibri" panose="020F0502020204030204" charset="0"/>
                        </a:rPr>
                        <a:t>P</a:t>
                      </a:r>
                      <a:r>
                        <a:rPr lang="en-US" sz="1000" b="0">
                          <a:latin typeface="宋体" panose="02010600030101010101" pitchFamily="2" charset="-122"/>
                          <a:ea typeface="宋体" panose="02010600030101010101" pitchFamily="2" charset="-122"/>
                          <a:cs typeface="宋体" panose="02010600030101010101" pitchFamily="2" charset="-122"/>
                        </a:rPr>
                        <a:t>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sernum</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069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weight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用户体重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ply</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a:latin typeface="宋体" panose="02010600030101010101" pitchFamily="2" charset="-122"/>
                          <a:ea typeface="宋体" panose="02010600030101010101" pitchFamily="2" charset="-122"/>
                          <a:cs typeface="宋体" panose="02010600030101010101" pitchFamily="2" charset="-122"/>
                        </a:rPr>
                        <a:t>Y</a:t>
                      </a:r>
                      <a:endParaRPr lang="en-US" altLang="en-US" sz="1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用户位置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069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U</a:t>
                      </a:r>
                      <a:r>
                        <a:rPr lang="en-US" sz="1000" b="0">
                          <a:latin typeface="宋体" panose="02010600030101010101" pitchFamily="2" charset="-122"/>
                          <a:ea typeface="宋体" panose="02010600030101010101" pitchFamily="2" charset="-122"/>
                          <a:cs typeface="宋体" panose="02010600030101010101" pitchFamily="2" charset="-122"/>
                        </a:rPr>
                        <a:t>ser</a:t>
                      </a:r>
                      <a:r>
                        <a:rPr lang="en-US" sz="1000" b="0">
                          <a:latin typeface="Calibri" panose="020F0502020204030204" charset="0"/>
                          <a:cs typeface="Calibri" panose="020F0502020204030204" charset="0"/>
                        </a:rPr>
                        <a:t>height</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用户身高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40">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sereva</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他人评价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sertag</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b</a:t>
                      </a:r>
                      <a:r>
                        <a:rPr lang="en-US" sz="1000" b="0">
                          <a:latin typeface="Calibri" panose="020F0502020204030204" charset="0"/>
                          <a:cs typeface="Calibri" panose="020F0502020204030204" charset="0"/>
                        </a:rPr>
                        <a:t>ool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点亮标签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0675">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U</a:t>
                      </a:r>
                      <a:r>
                        <a:rPr lang="en-US" sz="1000" b="0">
                          <a:latin typeface="Calibri" panose="020F0502020204030204" charset="0"/>
                          <a:cs typeface="Calibri" panose="020F0502020204030204" charset="0"/>
                        </a:rPr>
                        <a:t>serstart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i</a:t>
                      </a:r>
                      <a:r>
                        <a:rPr lang="en-US" sz="1000" b="0">
                          <a:latin typeface="Calibri" panose="020F0502020204030204" charset="0"/>
                          <a:cs typeface="Calibri" panose="020F0502020204030204" charset="0"/>
                        </a:rPr>
                        <a:t>nt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1</a:t>
                      </a:r>
                      <a:r>
                        <a:rPr lang="en-US" sz="1000" b="0">
                          <a:latin typeface="Calibri" panose="020F0502020204030204" charset="0"/>
                          <a:cs typeface="Calibri" panose="020F0502020204030204" charset="0"/>
                        </a:rPr>
                        <a:t>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err="1">
                          <a:latin typeface="宋体" panose="02010600030101010101" pitchFamily="2" charset="-122"/>
                          <a:ea typeface="宋体" panose="02010600030101010101" pitchFamily="2" charset="-122"/>
                          <a:cs typeface="宋体" panose="02010600030101010101" pitchFamily="2" charset="-122"/>
                        </a:rPr>
                        <a:t>星级评价</a:t>
                      </a:r>
                      <a:endParaRPr lang="en-US" altLang="en-US" sz="1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8" name="文本框 7"/>
          <p:cNvSpPr txBox="1"/>
          <p:nvPr/>
        </p:nvSpPr>
        <p:spPr>
          <a:xfrm>
            <a:off x="1579245" y="4011930"/>
            <a:ext cx="5080000" cy="252730"/>
          </a:xfrm>
          <a:prstGeom prst="rect">
            <a:avLst/>
          </a:prstGeom>
          <a:noFill/>
          <a:ln w="9525">
            <a:noFill/>
          </a:ln>
        </p:spPr>
        <p:txBody>
          <a:bodyPr>
            <a:spAutoFit/>
          </a:bodyPr>
          <a:lstStyle/>
          <a:p>
            <a:pPr indent="0"/>
            <a:r>
              <a:rPr lang="zh-CN" sz="1050" b="0">
                <a:ea typeface="宋体" panose="02010600030101010101" pitchFamily="2" charset="-122"/>
              </a:rPr>
              <a:t>球场数据表</a:t>
            </a:r>
          </a:p>
        </p:txBody>
      </p:sp>
      <p:graphicFrame>
        <p:nvGraphicFramePr>
          <p:cNvPr id="9" name="表格 8"/>
          <p:cNvGraphicFramePr/>
          <p:nvPr/>
        </p:nvGraphicFramePr>
        <p:xfrm>
          <a:off x="62865" y="4254500"/>
          <a:ext cx="5306060" cy="843280"/>
        </p:xfrm>
        <a:graphic>
          <a:graphicData uri="http://schemas.openxmlformats.org/drawingml/2006/table">
            <a:tbl>
              <a:tblPr firstRow="1" bandRow="1">
                <a:tableStyleId>{5940675A-B579-460E-94D1-54222C63F5DA}</a:tableStyleId>
              </a:tblPr>
              <a:tblGrid>
                <a:gridCol w="756285">
                  <a:extLst>
                    <a:ext uri="{9D8B030D-6E8A-4147-A177-3AD203B41FA5}">
                      <a16:colId xmlns:a16="http://schemas.microsoft.com/office/drawing/2014/main" val="20000"/>
                    </a:ext>
                  </a:extLst>
                </a:gridCol>
                <a:gridCol w="770890">
                  <a:extLst>
                    <a:ext uri="{9D8B030D-6E8A-4147-A177-3AD203B41FA5}">
                      <a16:colId xmlns:a16="http://schemas.microsoft.com/office/drawing/2014/main" val="20001"/>
                    </a:ext>
                  </a:extLst>
                </a:gridCol>
                <a:gridCol w="776605">
                  <a:extLst>
                    <a:ext uri="{9D8B030D-6E8A-4147-A177-3AD203B41FA5}">
                      <a16:colId xmlns:a16="http://schemas.microsoft.com/office/drawing/2014/main" val="20002"/>
                    </a:ext>
                  </a:extLst>
                </a:gridCol>
                <a:gridCol w="734695">
                  <a:extLst>
                    <a:ext uri="{9D8B030D-6E8A-4147-A177-3AD203B41FA5}">
                      <a16:colId xmlns:a16="http://schemas.microsoft.com/office/drawing/2014/main" val="20003"/>
                    </a:ext>
                  </a:extLst>
                </a:gridCol>
                <a:gridCol w="756920">
                  <a:extLst>
                    <a:ext uri="{9D8B030D-6E8A-4147-A177-3AD203B41FA5}">
                      <a16:colId xmlns:a16="http://schemas.microsoft.com/office/drawing/2014/main" val="20004"/>
                    </a:ext>
                  </a:extLst>
                </a:gridCol>
                <a:gridCol w="754380">
                  <a:extLst>
                    <a:ext uri="{9D8B030D-6E8A-4147-A177-3AD203B41FA5}">
                      <a16:colId xmlns:a16="http://schemas.microsoft.com/office/drawing/2014/main" val="20005"/>
                    </a:ext>
                  </a:extLst>
                </a:gridCol>
                <a:gridCol w="756285">
                  <a:extLst>
                    <a:ext uri="{9D8B030D-6E8A-4147-A177-3AD203B41FA5}">
                      <a16:colId xmlns:a16="http://schemas.microsoft.com/office/drawing/2014/main" val="20006"/>
                    </a:ext>
                  </a:extLst>
                </a:gridCol>
              </a:tblGrid>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列名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数据类型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宽度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小数位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空否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备注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2400">
                <a:tc>
                  <a:txBody>
                    <a:bodyPr/>
                    <a:lstStyle/>
                    <a:p>
                      <a:pPr indent="0">
                        <a:buNone/>
                      </a:pPr>
                      <a:r>
                        <a:rPr lang="en-US" sz="1000" b="0">
                          <a:latin typeface="Calibri" panose="020F0502020204030204" charset="0"/>
                          <a:cs typeface="Calibri" panose="020F0502020204030204" charset="0"/>
                        </a:rPr>
                        <a:t>P</a:t>
                      </a:r>
                      <a:r>
                        <a:rPr lang="en-US" sz="1000" b="0">
                          <a:latin typeface="宋体" panose="02010600030101010101" pitchFamily="2" charset="-122"/>
                          <a:ea typeface="宋体" panose="02010600030101010101" pitchFamily="2" charset="-122"/>
                          <a:cs typeface="宋体" panose="02010600030101010101" pitchFamily="2" charset="-122"/>
                        </a:rPr>
                        <a:t>k</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ourtnum</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球场编号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ourtdetail</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球场概述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368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ourtcharge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球场收费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240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c</a:t>
                      </a:r>
                      <a:r>
                        <a:rPr lang="en-US" sz="1000" b="0">
                          <a:latin typeface="Calibri" panose="020F0502020204030204" charset="0"/>
                          <a:cs typeface="Calibri" panose="020F0502020204030204" charset="0"/>
                        </a:rPr>
                        <a:t>ourtlocate</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Calibri" panose="020F0502020204030204" charset="0"/>
                          <a:cs typeface="Calibri" panose="020F0502020204030204" charset="0"/>
                        </a:rPr>
                        <a:t>Varchar </a:t>
                      </a:r>
                      <a:endParaRPr lang="en-US" altLang="en-US" sz="1000" b="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Y</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000" b="0" dirty="0" err="1">
                          <a:latin typeface="宋体" panose="02010600030101010101" pitchFamily="2" charset="-122"/>
                          <a:ea typeface="宋体" panose="02010600030101010101" pitchFamily="2" charset="-122"/>
                          <a:cs typeface="宋体" panose="02010600030101010101" pitchFamily="2" charset="-122"/>
                        </a:rPr>
                        <a:t>球场位置</a:t>
                      </a:r>
                      <a:endParaRPr lang="en-US" altLang="en-US" sz="10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27FD10-7DF5-4526-A011-100C96B140FB}"/>
              </a:ext>
            </a:extLst>
          </p:cNvPr>
          <p:cNvSpPr txBox="1"/>
          <p:nvPr/>
        </p:nvSpPr>
        <p:spPr>
          <a:xfrm>
            <a:off x="395536" y="123478"/>
            <a:ext cx="1512168" cy="369332"/>
          </a:xfrm>
          <a:prstGeom prst="rect">
            <a:avLst/>
          </a:prstGeom>
          <a:noFill/>
        </p:spPr>
        <p:txBody>
          <a:bodyPr wrap="square" rtlCol="0">
            <a:spAutoFit/>
          </a:bodyPr>
          <a:lstStyle/>
          <a:p>
            <a:r>
              <a:rPr lang="zh-CN" altLang="en-US" dirty="0"/>
              <a:t>数据字典</a:t>
            </a:r>
          </a:p>
        </p:txBody>
      </p:sp>
      <p:sp>
        <p:nvSpPr>
          <p:cNvPr id="3" name="文本框 2">
            <a:extLst>
              <a:ext uri="{FF2B5EF4-FFF2-40B4-BE49-F238E27FC236}">
                <a16:creationId xmlns:a16="http://schemas.microsoft.com/office/drawing/2014/main" id="{D5F98279-AE7B-4D22-916E-76FF1FBD104F}"/>
              </a:ext>
            </a:extLst>
          </p:cNvPr>
          <p:cNvSpPr txBox="1"/>
          <p:nvPr/>
        </p:nvSpPr>
        <p:spPr>
          <a:xfrm>
            <a:off x="323528" y="771550"/>
            <a:ext cx="1872208" cy="646331"/>
          </a:xfrm>
          <a:prstGeom prst="rect">
            <a:avLst/>
          </a:prstGeom>
          <a:noFill/>
        </p:spPr>
        <p:txBody>
          <a:bodyPr wrap="square" rtlCol="0">
            <a:spAutoFit/>
          </a:bodyPr>
          <a:lstStyle/>
          <a:p>
            <a:r>
              <a:rPr lang="zh-CN" altLang="zh-CN" b="1" dirty="0"/>
              <a:t>球场数据</a:t>
            </a:r>
            <a:endParaRPr lang="zh-CN" altLang="zh-CN" dirty="0"/>
          </a:p>
          <a:p>
            <a:endParaRPr lang="zh-CN" altLang="en-US" dirty="0"/>
          </a:p>
        </p:txBody>
      </p:sp>
      <p:sp>
        <p:nvSpPr>
          <p:cNvPr id="6" name="文本框 4">
            <a:extLst>
              <a:ext uri="{FF2B5EF4-FFF2-40B4-BE49-F238E27FC236}">
                <a16:creationId xmlns:a16="http://schemas.microsoft.com/office/drawing/2014/main" id="{65CA657D-BDEE-4825-9F23-CEB6941D7C04}"/>
              </a:ext>
            </a:extLst>
          </p:cNvPr>
          <p:cNvSpPr txBox="1">
            <a:spLocks noChangeArrowheads="1"/>
          </p:cNvSpPr>
          <p:nvPr/>
        </p:nvSpPr>
        <p:spPr bwMode="auto">
          <a:xfrm>
            <a:off x="4716016" y="1341609"/>
            <a:ext cx="3411538" cy="2238253"/>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名字：是否付费球场</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描述：用来标识球场是否付费</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定义：是否付费球场</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是</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否</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8" name="文本框 2">
            <a:extLst>
              <a:ext uri="{FF2B5EF4-FFF2-40B4-BE49-F238E27FC236}">
                <a16:creationId xmlns:a16="http://schemas.microsoft.com/office/drawing/2014/main" id="{ED11F4B7-06A6-4A3D-B2DA-4354D5C49136}"/>
              </a:ext>
            </a:extLst>
          </p:cNvPr>
          <p:cNvSpPr txBox="1">
            <a:spLocks noChangeArrowheads="1"/>
          </p:cNvSpPr>
          <p:nvPr/>
        </p:nvSpPr>
        <p:spPr bwMode="auto">
          <a:xfrm>
            <a:off x="489967" y="1341609"/>
            <a:ext cx="3411538" cy="2245532"/>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名字：球场数据</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别名：球场信息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描述：每位发起者创建的且参与者可见的储存球场信息的数据集</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定义：球场数据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球场地理位置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是否付费球场</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球场人数限制</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位置：在首页地图可见</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9820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PA_淘宝店chenying0907 9"/>
          <p:cNvGrpSpPr/>
          <p:nvPr>
            <p:custDataLst>
              <p:tags r:id="rId1"/>
            </p:custDataLst>
          </p:nvPr>
        </p:nvGrpSpPr>
        <p:grpSpPr>
          <a:xfrm>
            <a:off x="-1" y="-21236"/>
            <a:ext cx="3311528" cy="5164737"/>
            <a:chOff x="-1" y="-21236"/>
            <a:chExt cx="3311528" cy="5164737"/>
          </a:xfrm>
        </p:grpSpPr>
        <p:sp>
          <p:nvSpPr>
            <p:cNvPr id="3" name="淘宝店chenying0907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PA_淘宝店chenying0907 10"/>
          <p:cNvSpPr/>
          <p:nvPr>
            <p:custDataLst>
              <p:tags r:id="rId2"/>
            </p:custDataLst>
          </p:nvPr>
        </p:nvSpPr>
        <p:spPr>
          <a:xfrm>
            <a:off x="480834" y="703128"/>
            <a:ext cx="2381945" cy="3737242"/>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文本框 11"/>
          <p:cNvSpPr txBox="1"/>
          <p:nvPr>
            <p:custDataLst>
              <p:tags r:id="rId3"/>
            </p:custDataLst>
          </p:nvPr>
        </p:nvSpPr>
        <p:spPr>
          <a:xfrm>
            <a:off x="695359" y="3403384"/>
            <a:ext cx="1091848" cy="584775"/>
          </a:xfrm>
          <a:prstGeom prst="rect">
            <a:avLst/>
          </a:prstGeom>
          <a:noFill/>
        </p:spPr>
        <p:txBody>
          <a:bodyPr wrap="square" lIns="0" rIns="0" rtlCol="0">
            <a:spAutoFit/>
          </a:bodyPr>
          <a:lstStyle/>
          <a:p>
            <a:pPr algn="dist"/>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目录</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3" name="PA_文本框 12"/>
          <p:cNvSpPr txBox="1"/>
          <p:nvPr>
            <p:custDataLst>
              <p:tags r:id="rId4"/>
            </p:custDataLst>
          </p:nvPr>
        </p:nvSpPr>
        <p:spPr>
          <a:xfrm>
            <a:off x="695359" y="3928625"/>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2" name="PA_淘宝店chenying0907 1"/>
          <p:cNvGrpSpPr/>
          <p:nvPr>
            <p:custDataLst>
              <p:tags r:id="rId5"/>
            </p:custDataLst>
          </p:nvPr>
        </p:nvGrpSpPr>
        <p:grpSpPr>
          <a:xfrm>
            <a:off x="4241135" y="670977"/>
            <a:ext cx="1481252" cy="523220"/>
            <a:chOff x="4241135" y="664220"/>
            <a:chExt cx="1481252" cy="523220"/>
          </a:xfrm>
        </p:grpSpPr>
        <p:sp>
          <p:nvSpPr>
            <p:cNvPr id="17" name="PA_文本框 16"/>
            <p:cNvSpPr txBox="1"/>
            <p:nvPr>
              <p:custDataLst>
                <p:tags r:id="rId26"/>
              </p:custDataLst>
            </p:nvPr>
          </p:nvSpPr>
          <p:spPr>
            <a:xfrm>
              <a:off x="4241135" y="664220"/>
              <a:ext cx="522900"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27"/>
              </p:custDataLst>
            </p:nvPr>
          </p:nvSpPr>
          <p:spPr>
            <a:xfrm>
              <a:off x="5076056" y="74116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40" name="PA_淘宝店chenying0907 39"/>
            <p:cNvGrpSpPr/>
            <p:nvPr>
              <p:custDataLst>
                <p:tags r:id="rId28"/>
              </p:custDataLst>
            </p:nvPr>
          </p:nvGrpSpPr>
          <p:grpSpPr>
            <a:xfrm>
              <a:off x="4542184" y="719179"/>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7" name="PA_淘宝店chenying0907 6"/>
          <p:cNvGrpSpPr/>
          <p:nvPr>
            <p:custDataLst>
              <p:tags r:id="rId6"/>
            </p:custDataLst>
          </p:nvPr>
        </p:nvGrpSpPr>
        <p:grpSpPr>
          <a:xfrm>
            <a:off x="4241135" y="1486317"/>
            <a:ext cx="1942917" cy="523220"/>
            <a:chOff x="4241135" y="1479560"/>
            <a:chExt cx="1942917" cy="523220"/>
          </a:xfrm>
        </p:grpSpPr>
        <p:sp>
          <p:nvSpPr>
            <p:cNvPr id="22" name="PA_文本框 21"/>
            <p:cNvSpPr txBox="1"/>
            <p:nvPr>
              <p:custDataLst>
                <p:tags r:id="rId23"/>
              </p:custDataLst>
            </p:nvPr>
          </p:nvSpPr>
          <p:spPr>
            <a:xfrm>
              <a:off x="4241135" y="147956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3" name="PA_文本框 22"/>
            <p:cNvSpPr txBox="1"/>
            <p:nvPr>
              <p:custDataLst>
                <p:tags r:id="rId24"/>
              </p:custDataLst>
            </p:nvPr>
          </p:nvSpPr>
          <p:spPr>
            <a:xfrm>
              <a:off x="5076056" y="1556504"/>
              <a:ext cx="1107996"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需求分析</a:t>
              </a:r>
            </a:p>
          </p:txBody>
        </p:sp>
        <p:grpSp>
          <p:nvGrpSpPr>
            <p:cNvPr id="41" name="PA_淘宝店chenying0907 40"/>
            <p:cNvGrpSpPr/>
            <p:nvPr>
              <p:custDataLst>
                <p:tags r:id="rId25"/>
              </p:custDataLst>
            </p:nvPr>
          </p:nvGrpSpPr>
          <p:grpSpPr>
            <a:xfrm>
              <a:off x="4542184" y="1534519"/>
              <a:ext cx="307149" cy="413301"/>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8" name="PA_淘宝店chenying0907 7"/>
          <p:cNvGrpSpPr/>
          <p:nvPr>
            <p:custDataLst>
              <p:tags r:id="rId7"/>
            </p:custDataLst>
          </p:nvPr>
        </p:nvGrpSpPr>
        <p:grpSpPr>
          <a:xfrm>
            <a:off x="4241135" y="2316897"/>
            <a:ext cx="2173749" cy="523220"/>
            <a:chOff x="4241135" y="2310140"/>
            <a:chExt cx="2173749" cy="523220"/>
          </a:xfrm>
        </p:grpSpPr>
        <p:sp>
          <p:nvSpPr>
            <p:cNvPr id="25" name="PA_文本框 24"/>
            <p:cNvSpPr txBox="1"/>
            <p:nvPr>
              <p:custDataLst>
                <p:tags r:id="rId20"/>
              </p:custDataLst>
            </p:nvPr>
          </p:nvSpPr>
          <p:spPr>
            <a:xfrm>
              <a:off x="4241135" y="231014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PA_文本框 25"/>
            <p:cNvSpPr txBox="1"/>
            <p:nvPr>
              <p:custDataLst>
                <p:tags r:id="rId21"/>
              </p:custDataLst>
            </p:nvPr>
          </p:nvSpPr>
          <p:spPr>
            <a:xfrm>
              <a:off x="5076056" y="2387084"/>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合格性规定</a:t>
              </a:r>
            </a:p>
          </p:txBody>
        </p:sp>
        <p:grpSp>
          <p:nvGrpSpPr>
            <p:cNvPr id="44" name="PA_淘宝店chenying0907 43"/>
            <p:cNvGrpSpPr/>
            <p:nvPr>
              <p:custDataLst>
                <p:tags r:id="rId22"/>
              </p:custDataLst>
            </p:nvPr>
          </p:nvGrpSpPr>
          <p:grpSpPr>
            <a:xfrm>
              <a:off x="4542184" y="236509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 name="PA_淘宝店chenying0907 8"/>
          <p:cNvGrpSpPr/>
          <p:nvPr>
            <p:custDataLst>
              <p:tags r:id="rId8"/>
            </p:custDataLst>
          </p:nvPr>
        </p:nvGrpSpPr>
        <p:grpSpPr>
          <a:xfrm>
            <a:off x="4241135" y="3132237"/>
            <a:ext cx="4251241" cy="523220"/>
            <a:chOff x="4241135" y="3125480"/>
            <a:chExt cx="4251241" cy="523220"/>
          </a:xfrm>
        </p:grpSpPr>
        <p:sp>
          <p:nvSpPr>
            <p:cNvPr id="28" name="PA_文本框 27"/>
            <p:cNvSpPr txBox="1"/>
            <p:nvPr>
              <p:custDataLst>
                <p:tags r:id="rId17"/>
              </p:custDataLst>
            </p:nvPr>
          </p:nvSpPr>
          <p:spPr>
            <a:xfrm>
              <a:off x="4241135" y="3125480"/>
              <a:ext cx="590226"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9" name="PA_文本框 28"/>
            <p:cNvSpPr txBox="1"/>
            <p:nvPr>
              <p:custDataLst>
                <p:tags r:id="rId18"/>
              </p:custDataLst>
            </p:nvPr>
          </p:nvSpPr>
          <p:spPr>
            <a:xfrm>
              <a:off x="5076056" y="3202424"/>
              <a:ext cx="3416320"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需求的可追踪性及未解决的问题</a:t>
              </a:r>
            </a:p>
          </p:txBody>
        </p:sp>
        <p:grpSp>
          <p:nvGrpSpPr>
            <p:cNvPr id="47" name="PA_淘宝店chenying0907 46"/>
            <p:cNvGrpSpPr/>
            <p:nvPr>
              <p:custDataLst>
                <p:tags r:id="rId19"/>
              </p:custDataLst>
            </p:nvPr>
          </p:nvGrpSpPr>
          <p:grpSpPr>
            <a:xfrm>
              <a:off x="4542184" y="3180439"/>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4" name="PA_淘宝店chenying0907 13"/>
          <p:cNvGrpSpPr/>
          <p:nvPr>
            <p:custDataLst>
              <p:tags r:id="rId9"/>
            </p:custDataLst>
          </p:nvPr>
        </p:nvGrpSpPr>
        <p:grpSpPr>
          <a:xfrm>
            <a:off x="4241135" y="3795886"/>
            <a:ext cx="2173749" cy="612331"/>
            <a:chOff x="4241135" y="3789129"/>
            <a:chExt cx="2173749" cy="612331"/>
          </a:xfrm>
        </p:grpSpPr>
        <p:sp>
          <p:nvSpPr>
            <p:cNvPr id="31" name="PA_文本框 30"/>
            <p:cNvSpPr txBox="1"/>
            <p:nvPr>
              <p:custDataLst>
                <p:tags r:id="rId14"/>
              </p:custDataLst>
            </p:nvPr>
          </p:nvSpPr>
          <p:spPr>
            <a:xfrm>
              <a:off x="4241135" y="3789129"/>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32" name="PA_文本框 31"/>
            <p:cNvSpPr txBox="1"/>
            <p:nvPr>
              <p:custDataLst>
                <p:tags r:id="rId15"/>
              </p:custDataLst>
            </p:nvPr>
          </p:nvSpPr>
          <p:spPr>
            <a:xfrm>
              <a:off x="5076056" y="3866073"/>
              <a:ext cx="1338828"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原型图展示</a:t>
              </a:r>
            </a:p>
          </p:txBody>
        </p:sp>
        <p:grpSp>
          <p:nvGrpSpPr>
            <p:cNvPr id="50" name="PA_淘宝店chenying0907 49"/>
            <p:cNvGrpSpPr/>
            <p:nvPr>
              <p:custDataLst>
                <p:tags r:id="rId16"/>
              </p:custDataLst>
            </p:nvPr>
          </p:nvGrpSpPr>
          <p:grpSpPr>
            <a:xfrm>
              <a:off x="4542184" y="3988159"/>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53" name="PA_淘宝店chenying0907 13"/>
          <p:cNvGrpSpPr/>
          <p:nvPr>
            <p:custDataLst>
              <p:tags r:id="rId10"/>
            </p:custDataLst>
          </p:nvPr>
        </p:nvGrpSpPr>
        <p:grpSpPr>
          <a:xfrm>
            <a:off x="4241135" y="4486067"/>
            <a:ext cx="1481252" cy="523220"/>
            <a:chOff x="4241135" y="3933200"/>
            <a:chExt cx="1481252" cy="523220"/>
          </a:xfrm>
        </p:grpSpPr>
        <p:sp>
          <p:nvSpPr>
            <p:cNvPr id="54" name="PA_文本框 30"/>
            <p:cNvSpPr txBox="1"/>
            <p:nvPr>
              <p:custDataLst>
                <p:tags r:id="rId11"/>
              </p:custDataLst>
            </p:nvPr>
          </p:nvSpPr>
          <p:spPr>
            <a:xfrm>
              <a:off x="4241135" y="3933200"/>
              <a:ext cx="585417" cy="523220"/>
            </a:xfrm>
            <a:prstGeom prst="rect">
              <a:avLst/>
            </a:prstGeom>
            <a:noFill/>
          </p:spPr>
          <p:txBody>
            <a:bodyPr wrap="none" rtlCol="0">
              <a:spAutoFit/>
            </a:bodyPr>
            <a:lstStyle/>
            <a:p>
              <a:r>
                <a:rPr lang="en-US" altLang="zh-CN" sz="2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2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55" name="PA_文本框 31"/>
            <p:cNvSpPr txBox="1"/>
            <p:nvPr>
              <p:custDataLst>
                <p:tags r:id="rId12"/>
              </p:custDataLst>
            </p:nvPr>
          </p:nvSpPr>
          <p:spPr>
            <a:xfrm>
              <a:off x="5076056" y="4010144"/>
              <a:ext cx="646331" cy="369332"/>
            </a:xfrm>
            <a:prstGeom prst="rect">
              <a:avLst/>
            </a:prstGeom>
            <a:noFill/>
          </p:spPr>
          <p:txBody>
            <a:bodyPr wrap="none" rtlCol="0">
              <a:spAutoFit/>
            </a:bodyPr>
            <a:lstStyle/>
            <a:p>
              <a:r>
                <a:rPr lang="zh-CN" altLang="en-US"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56" name="PA_淘宝店chenying0907 49"/>
            <p:cNvGrpSpPr/>
            <p:nvPr>
              <p:custDataLst>
                <p:tags r:id="rId13"/>
              </p:custDataLst>
            </p:nvPr>
          </p:nvGrpSpPr>
          <p:grpSpPr>
            <a:xfrm>
              <a:off x="4542184" y="4010144"/>
              <a:ext cx="307149" cy="413301"/>
              <a:chOff x="4211960" y="630017"/>
              <a:chExt cx="374475" cy="662059"/>
            </a:xfrm>
          </p:grpSpPr>
          <p:sp>
            <p:nvSpPr>
              <p:cNvPr id="57" name="直角三角形 56"/>
              <p:cNvSpPr/>
              <p:nvPr/>
            </p:nvSpPr>
            <p:spPr>
              <a:xfrm rot="16200000">
                <a:off x="4068168" y="773809"/>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p:cNvCxnSpPr>
                <a:stCxn id="57" idx="4"/>
                <a:endCxn id="57" idx="0"/>
              </p:cNvCxnSpPr>
              <p:nvPr/>
            </p:nvCxnSpPr>
            <p:spPr>
              <a:xfrm flipH="1">
                <a:off x="4211960" y="630017"/>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advClick="0" advTm="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BFD2C472-127F-4604-A365-0AFE16A58773}"/>
              </a:ext>
            </a:extLst>
          </p:cNvPr>
          <p:cNvSpPr txBox="1">
            <a:spLocks noChangeArrowheads="1"/>
          </p:cNvSpPr>
          <p:nvPr/>
        </p:nvSpPr>
        <p:spPr bwMode="auto">
          <a:xfrm>
            <a:off x="179512" y="483518"/>
            <a:ext cx="3384376" cy="237626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名字：球场地理位置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LOCATION</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描述：由每位发起者点击地图选定的或输入的具体球场位置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定义：球场地理位置</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字符</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30</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CF248E85-D44A-44FB-A608-8792051F86A7}"/>
              </a:ext>
            </a:extLst>
          </p:cNvPr>
          <p:cNvSpPr txBox="1">
            <a:spLocks noChangeArrowheads="1"/>
          </p:cNvSpPr>
          <p:nvPr/>
        </p:nvSpPr>
        <p:spPr bwMode="auto">
          <a:xfrm>
            <a:off x="4427984" y="483519"/>
            <a:ext cx="3411538" cy="237626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名字：球场人数</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描述：用于限制参与者人数</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endParaRPr kumimoji="0" lang="en-US" altLang="zh-CN"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位置：球场数据</a:t>
            </a:r>
            <a:endParaRPr kumimoji="0" lang="zh-CN" altLang="en-US"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3367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167CD-88A2-464F-954C-0595E0D74D2A}"/>
              </a:ext>
            </a:extLst>
          </p:cNvPr>
          <p:cNvSpPr txBox="1"/>
          <p:nvPr/>
        </p:nvSpPr>
        <p:spPr>
          <a:xfrm>
            <a:off x="557496" y="555526"/>
            <a:ext cx="2016224" cy="369332"/>
          </a:xfrm>
          <a:prstGeom prst="rect">
            <a:avLst/>
          </a:prstGeom>
          <a:noFill/>
        </p:spPr>
        <p:txBody>
          <a:bodyPr wrap="square" rtlCol="0">
            <a:spAutoFit/>
          </a:bodyPr>
          <a:lstStyle/>
          <a:p>
            <a:r>
              <a:rPr lang="zh-CN" altLang="en-US" b="1" dirty="0"/>
              <a:t>个人数据</a:t>
            </a:r>
          </a:p>
        </p:txBody>
      </p:sp>
      <p:sp>
        <p:nvSpPr>
          <p:cNvPr id="3" name="文本框 9">
            <a:extLst>
              <a:ext uri="{FF2B5EF4-FFF2-40B4-BE49-F238E27FC236}">
                <a16:creationId xmlns:a16="http://schemas.microsoft.com/office/drawing/2014/main" id="{CF1A3CDF-A96F-4421-8ECE-8F18BF020C01}"/>
              </a:ext>
            </a:extLst>
          </p:cNvPr>
          <p:cNvSpPr txBox="1">
            <a:spLocks noChangeArrowheads="1"/>
          </p:cNvSpPr>
          <p:nvPr/>
        </p:nvSpPr>
        <p:spPr bwMode="auto">
          <a:xfrm>
            <a:off x="323528" y="1562893"/>
            <a:ext cx="3409951" cy="2017713"/>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名字：个人信息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INDIVIDUAL INFORMATION</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描述：用于说明个人的各项信息</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定义：个人信息</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身高</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体重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常用位置</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评分</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标签</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位置：在我的功能中展示</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4" name="文本框 10">
            <a:extLst>
              <a:ext uri="{FF2B5EF4-FFF2-40B4-BE49-F238E27FC236}">
                <a16:creationId xmlns:a16="http://schemas.microsoft.com/office/drawing/2014/main" id="{702149A8-F408-4CF9-89BD-43666A0C7B06}"/>
              </a:ext>
            </a:extLst>
          </p:cNvPr>
          <p:cNvSpPr txBox="1">
            <a:spLocks noChangeArrowheads="1"/>
          </p:cNvSpPr>
          <p:nvPr/>
        </p:nvSpPr>
        <p:spPr bwMode="auto">
          <a:xfrm>
            <a:off x="4716016" y="1562893"/>
            <a:ext cx="3411538" cy="2019300"/>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名字：身高</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描述：用于说明个人的身高（单位：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cm</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定义：身高</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5731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a:extLst>
              <a:ext uri="{FF2B5EF4-FFF2-40B4-BE49-F238E27FC236}">
                <a16:creationId xmlns:a16="http://schemas.microsoft.com/office/drawing/2014/main" id="{02821F60-9F1A-4178-9269-19FD92CF3AFA}"/>
              </a:ext>
            </a:extLst>
          </p:cNvPr>
          <p:cNvSpPr txBox="1">
            <a:spLocks noChangeArrowheads="1"/>
          </p:cNvSpPr>
          <p:nvPr/>
        </p:nvSpPr>
        <p:spPr bwMode="auto">
          <a:xfrm>
            <a:off x="755576" y="987574"/>
            <a:ext cx="3411538" cy="2664296"/>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名字：体重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描述：用于说明个人的体重（单位：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kg</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定义：体重</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数字</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7" name="文本框 11">
            <a:extLst>
              <a:ext uri="{FF2B5EF4-FFF2-40B4-BE49-F238E27FC236}">
                <a16:creationId xmlns:a16="http://schemas.microsoft.com/office/drawing/2014/main" id="{C240FCB3-E457-40FC-B73F-69BDCA8D4B59}"/>
              </a:ext>
            </a:extLst>
          </p:cNvPr>
          <p:cNvSpPr txBox="1">
            <a:spLocks noChangeArrowheads="1"/>
          </p:cNvSpPr>
          <p:nvPr/>
        </p:nvSpPr>
        <p:spPr bwMode="auto">
          <a:xfrm>
            <a:off x="4860032" y="988949"/>
            <a:ext cx="3411538" cy="2664296"/>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zh-CN" dirty="0"/>
              <a:t>名字：评分</a:t>
            </a:r>
          </a:p>
          <a:p>
            <a:r>
              <a:rPr lang="zh-CN" altLang="zh-CN" dirty="0"/>
              <a:t>别名：</a:t>
            </a:r>
          </a:p>
          <a:p>
            <a:r>
              <a:rPr lang="zh-CN" altLang="zh-CN" dirty="0"/>
              <a:t>描述：根据以往的约球表现用数据量化一个人的篮球实力</a:t>
            </a:r>
          </a:p>
          <a:p>
            <a:r>
              <a:rPr lang="zh-CN" altLang="zh-CN" dirty="0"/>
              <a:t>定义：评分</a:t>
            </a:r>
            <a:r>
              <a:rPr lang="en-US" altLang="zh-CN" dirty="0"/>
              <a:t>=2{</a:t>
            </a:r>
            <a:r>
              <a:rPr lang="zh-CN" altLang="zh-CN" dirty="0"/>
              <a:t>数字</a:t>
            </a:r>
            <a:r>
              <a:rPr lang="en-US" altLang="zh-CN" dirty="0"/>
              <a:t>}3</a:t>
            </a:r>
            <a:endParaRPr lang="zh-CN" altLang="zh-CN" dirty="0"/>
          </a:p>
          <a:p>
            <a:r>
              <a:rPr lang="zh-CN" altLang="zh-CN" dirty="0"/>
              <a:t>位置：个人信息</a:t>
            </a:r>
          </a:p>
        </p:txBody>
      </p:sp>
    </p:spTree>
    <p:extLst>
      <p:ext uri="{BB962C8B-B14F-4D97-AF65-F5344CB8AC3E}">
        <p14:creationId xmlns:p14="http://schemas.microsoft.com/office/powerpoint/2010/main" val="1707457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4">
            <a:extLst>
              <a:ext uri="{FF2B5EF4-FFF2-40B4-BE49-F238E27FC236}">
                <a16:creationId xmlns:a16="http://schemas.microsoft.com/office/drawing/2014/main" id="{86ED4DE5-C9A5-4E51-A412-3614D65F7E3E}"/>
              </a:ext>
            </a:extLst>
          </p:cNvPr>
          <p:cNvSpPr txBox="1">
            <a:spLocks noChangeArrowheads="1"/>
          </p:cNvSpPr>
          <p:nvPr/>
        </p:nvSpPr>
        <p:spPr bwMode="auto">
          <a:xfrm>
            <a:off x="5148064" y="837500"/>
            <a:ext cx="3411538" cy="273630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名字：标签</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别名：</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描述：用于标识一个人的特征，展示个人特点</a:t>
            </a:r>
            <a:endParaRPr kumimoji="0" lang="zh-CN" altLang="en-US"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定义：标签</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=1{</a:t>
            </a: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字符</a:t>
            </a:r>
            <a:r>
              <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rPr>
              <a:t>}</a:t>
            </a:r>
            <a:r>
              <a:rPr kumimoji="0" lang="en-US"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20</a:t>
            </a:r>
            <a:endParaRPr kumimoji="0" lang="en-US" altLang="zh-CN" sz="16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位置：个人信息</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6" name="文本框 14">
            <a:extLst>
              <a:ext uri="{FF2B5EF4-FFF2-40B4-BE49-F238E27FC236}">
                <a16:creationId xmlns:a16="http://schemas.microsoft.com/office/drawing/2014/main" id="{DBC5CAD4-31F8-491B-9990-7C14FDD1FD67}"/>
              </a:ext>
            </a:extLst>
          </p:cNvPr>
          <p:cNvSpPr txBox="1">
            <a:spLocks noChangeArrowheads="1"/>
          </p:cNvSpPr>
          <p:nvPr/>
        </p:nvSpPr>
        <p:spPr bwMode="auto">
          <a:xfrm>
            <a:off x="971600" y="837522"/>
            <a:ext cx="3411538" cy="2736304"/>
          </a:xfrm>
          <a:prstGeom prst="rect">
            <a:avLst/>
          </a:prstGeom>
          <a:solidFill>
            <a:srgbClr val="FFFFFF"/>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zh-CN" dirty="0"/>
              <a:t>名字：常用位置</a:t>
            </a:r>
          </a:p>
          <a:p>
            <a:r>
              <a:rPr lang="zh-CN" altLang="zh-CN" dirty="0"/>
              <a:t>别名：</a:t>
            </a:r>
          </a:p>
          <a:p>
            <a:r>
              <a:rPr lang="zh-CN" altLang="zh-CN" dirty="0"/>
              <a:t>描述：用于说明个人擅长的球场位置</a:t>
            </a:r>
          </a:p>
          <a:p>
            <a:r>
              <a:rPr lang="zh-CN" altLang="zh-CN" dirty="0"/>
              <a:t>定义：常用位置</a:t>
            </a:r>
            <a:r>
              <a:rPr lang="en-US" altLang="zh-CN" dirty="0"/>
              <a:t>=[C/PF/SF/SG/PG]</a:t>
            </a:r>
            <a:endParaRPr lang="zh-CN" altLang="zh-CN" dirty="0"/>
          </a:p>
          <a:p>
            <a:r>
              <a:rPr lang="zh-CN" altLang="zh-CN" dirty="0"/>
              <a:t>位置：个人信息</a:t>
            </a:r>
          </a:p>
        </p:txBody>
      </p:sp>
    </p:spTree>
    <p:extLst>
      <p:ext uri="{BB962C8B-B14F-4D97-AF65-F5344CB8AC3E}">
        <p14:creationId xmlns:p14="http://schemas.microsoft.com/office/powerpoint/2010/main" val="252372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5"/>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6"/>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0" name="文本框 99"/>
          <p:cNvSpPr txBox="1"/>
          <p:nvPr/>
        </p:nvSpPr>
        <p:spPr>
          <a:xfrm>
            <a:off x="274320" y="645478"/>
            <a:ext cx="5080000" cy="337185"/>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适应性需求</a:t>
            </a:r>
            <a:endParaRPr lang="zh-CN" altLang="en-US"/>
          </a:p>
        </p:txBody>
      </p:sp>
      <p:sp>
        <p:nvSpPr>
          <p:cNvPr id="3" name="文本框 2"/>
          <p:cNvSpPr txBox="1"/>
          <p:nvPr/>
        </p:nvSpPr>
        <p:spPr>
          <a:xfrm>
            <a:off x="274320" y="982663"/>
            <a:ext cx="5080000" cy="737235"/>
          </a:xfrm>
          <a:prstGeom prst="rect">
            <a:avLst/>
          </a:prstGeom>
          <a:noFill/>
          <a:ln w="9525">
            <a:noFill/>
          </a:ln>
        </p:spPr>
        <p:txBody>
          <a:bodyPr>
            <a:spAutoFit/>
          </a:bodyPr>
          <a:lstStyle/>
          <a:p>
            <a:pPr indent="0"/>
            <a:r>
              <a:rPr lang="en-US" sz="1050" b="0">
                <a:latin typeface="Calibri" panose="020F0502020204030204" charset="0"/>
              </a:rPr>
              <a:t> </a:t>
            </a:r>
            <a:r>
              <a:rPr lang="zh-CN" sz="1050" b="0">
                <a:ea typeface="宋体" panose="02010600030101010101" pitchFamily="2" charset="-122"/>
              </a:rPr>
              <a:t>依赖于用户当前的位置信息。</a:t>
            </a:r>
          </a:p>
          <a:p>
            <a:pPr indent="0"/>
            <a:r>
              <a:rPr lang="zh-CN" sz="1050" b="0">
                <a:ea typeface="宋体" panose="02010600030101010101" pitchFamily="2" charset="-122"/>
              </a:rPr>
              <a:t>该约球微信小程序，如果用户选择寻找周边球场公告或是建立公告在当前位置，则需要用户当前的位置信息，并与腾讯地图的</a:t>
            </a:r>
            <a:r>
              <a:rPr lang="en-US" sz="1050" b="0">
                <a:latin typeface="宋体" panose="02010600030101010101" pitchFamily="2" charset="-122"/>
              </a:rPr>
              <a:t>api</a:t>
            </a:r>
            <a:r>
              <a:rPr lang="zh-CN" sz="1050" b="0">
                <a:ea typeface="宋体" panose="02010600030101010101" pitchFamily="2" charset="-122"/>
              </a:rPr>
              <a:t>相连，根据其位置信息，将在地图上展现周边的公告或是在地图上建立自己的公告。</a:t>
            </a:r>
            <a:endParaRPr lang="zh-CN" altLang="en-US"/>
          </a:p>
        </p:txBody>
      </p:sp>
      <p:sp>
        <p:nvSpPr>
          <p:cNvPr id="4" name="文本框 3"/>
          <p:cNvSpPr txBox="1"/>
          <p:nvPr/>
        </p:nvSpPr>
        <p:spPr>
          <a:xfrm>
            <a:off x="374015" y="1802448"/>
            <a:ext cx="5080000" cy="337185"/>
          </a:xfrm>
          <a:prstGeom prst="rect">
            <a:avLst/>
          </a:prstGeom>
          <a:noFill/>
          <a:ln w="9525">
            <a:noFill/>
          </a:ln>
        </p:spPr>
        <p:txBody>
          <a:bodyPr>
            <a:spAutoFit/>
          </a:bodyPr>
          <a:lstStyle/>
          <a:p>
            <a:pPr indent="0"/>
            <a:r>
              <a:rPr lang="en-US" sz="1600" b="1" dirty="0">
                <a:latin typeface="Cambria" panose="02040503050406030204" charset="0"/>
                <a:ea typeface="宋体" panose="02010600030101010101" pitchFamily="2" charset="-122"/>
                <a:cs typeface="Times New Roman" panose="02020603050405020304" pitchFamily="18" charset="0"/>
              </a:rPr>
              <a:t>CSCI</a:t>
            </a:r>
            <a:r>
              <a:rPr lang="zh-CN" sz="1600" b="1" dirty="0">
                <a:latin typeface="Cambria" panose="02040503050406030204" charset="0"/>
                <a:ea typeface="宋体" panose="02010600030101010101" pitchFamily="2" charset="-122"/>
              </a:rPr>
              <a:t>环境需求</a:t>
            </a:r>
            <a:endParaRPr lang="zh-CN" altLang="en-US" dirty="0"/>
          </a:p>
        </p:txBody>
      </p:sp>
      <p:sp>
        <p:nvSpPr>
          <p:cNvPr id="5" name="文本框 4"/>
          <p:cNvSpPr txBox="1"/>
          <p:nvPr/>
        </p:nvSpPr>
        <p:spPr>
          <a:xfrm>
            <a:off x="62865" y="2139950"/>
            <a:ext cx="4811395" cy="577081"/>
          </a:xfrm>
          <a:prstGeom prst="rect">
            <a:avLst/>
          </a:prstGeom>
          <a:noFill/>
          <a:ln w="9525">
            <a:noFill/>
          </a:ln>
        </p:spPr>
        <p:txBody>
          <a:bodyPr wrap="square">
            <a:spAutoFit/>
          </a:bodyPr>
          <a:lstStyle/>
          <a:p>
            <a:pPr indent="266700"/>
            <a:r>
              <a:rPr lang="en-US" altLang="zh-CN" sz="1050" b="0" dirty="0">
                <a:ea typeface="宋体" panose="02010600030101010101" pitchFamily="2" charset="-122"/>
              </a:rPr>
              <a:t>1.</a:t>
            </a:r>
            <a:r>
              <a:rPr lang="zh-CN" sz="1050" b="0" dirty="0">
                <a:ea typeface="宋体" panose="02010600030101010101" pitchFamily="2" charset="-122"/>
              </a:rPr>
              <a:t>硬件环境：可安装微信的任意移动终端</a:t>
            </a:r>
            <a:endParaRPr lang="en-US" altLang="zh-CN" sz="1050" b="0" dirty="0">
              <a:ea typeface="宋体" panose="02010600030101010101" pitchFamily="2" charset="-122"/>
            </a:endParaRPr>
          </a:p>
          <a:p>
            <a:pPr indent="266700"/>
            <a:r>
              <a:rPr lang="en-US" altLang="zh-CN" sz="1050" dirty="0">
                <a:ea typeface="宋体" panose="02010600030101010101" pitchFamily="2" charset="-122"/>
              </a:rPr>
              <a:t>   </a:t>
            </a:r>
            <a:r>
              <a:rPr lang="zh-CN" sz="1050" b="0" dirty="0">
                <a:ea typeface="宋体" panose="02010600030101010101" pitchFamily="2" charset="-122"/>
              </a:rPr>
              <a:t>  </a:t>
            </a:r>
            <a:r>
              <a:rPr lang="en-US" altLang="zh-CN" sz="1050" b="0" dirty="0">
                <a:ea typeface="宋体" panose="02010600030101010101" pitchFamily="2" charset="-122"/>
              </a:rPr>
              <a:t>2.</a:t>
            </a:r>
            <a:r>
              <a:rPr lang="zh-CN" sz="1050" b="0" dirty="0">
                <a:ea typeface="宋体" panose="02010600030101010101" pitchFamily="2" charset="-122"/>
              </a:rPr>
              <a:t>操作系统：安卓，</a:t>
            </a:r>
            <a:r>
              <a:rPr lang="en-US" sz="1050" b="0" dirty="0" err="1">
                <a:latin typeface="宋体" panose="02010600030101010101" pitchFamily="2" charset="-122"/>
              </a:rPr>
              <a:t>ios</a:t>
            </a:r>
            <a:endParaRPr lang="zh-CN" sz="1050" b="0" dirty="0">
              <a:ea typeface="宋体" panose="02010600030101010101" pitchFamily="2" charset="-122"/>
            </a:endParaRPr>
          </a:p>
          <a:p>
            <a:pPr indent="266700"/>
            <a:r>
              <a:rPr lang="zh-CN" sz="1050" b="0" dirty="0">
                <a:ea typeface="宋体" panose="02010600030101010101" pitchFamily="2" charset="-122"/>
              </a:rPr>
              <a:t>         </a:t>
            </a:r>
            <a:r>
              <a:rPr lang="en-US" altLang="zh-CN" sz="1050" b="0" dirty="0">
                <a:ea typeface="宋体" panose="02010600030101010101" pitchFamily="2" charset="-122"/>
              </a:rPr>
              <a:t>3 .</a:t>
            </a:r>
            <a:r>
              <a:rPr lang="zh-CN" sz="1050" b="0" dirty="0">
                <a:ea typeface="宋体" panose="02010600030101010101" pitchFamily="2" charset="-122"/>
              </a:rPr>
              <a:t>支持环境：微信小程序</a:t>
            </a:r>
            <a:endParaRPr lang="zh-CN" altLang="en-US" dirty="0"/>
          </a:p>
        </p:txBody>
      </p:sp>
      <p:sp>
        <p:nvSpPr>
          <p:cNvPr id="6" name="文本框 5"/>
          <p:cNvSpPr txBox="1"/>
          <p:nvPr/>
        </p:nvSpPr>
        <p:spPr>
          <a:xfrm>
            <a:off x="374015" y="2857818"/>
            <a:ext cx="5080000" cy="337185"/>
          </a:xfrm>
          <a:prstGeom prst="rect">
            <a:avLst/>
          </a:prstGeom>
          <a:noFill/>
          <a:ln w="9525">
            <a:noFill/>
          </a:ln>
        </p:spPr>
        <p:txBody>
          <a:bodyPr>
            <a:spAutoFit/>
          </a:bodyPr>
          <a:lstStyle/>
          <a:p>
            <a:pPr indent="0"/>
            <a:r>
              <a:rPr lang="zh-CN" sz="1600" b="1" dirty="0">
                <a:ea typeface="宋体" panose="02010600030101010101" pitchFamily="2" charset="-122"/>
              </a:rPr>
              <a:t>计算机硬件需求</a:t>
            </a:r>
            <a:endParaRPr lang="zh-CN" altLang="en-US" dirty="0"/>
          </a:p>
        </p:txBody>
      </p:sp>
      <p:sp>
        <p:nvSpPr>
          <p:cNvPr id="7" name="文本框 6"/>
          <p:cNvSpPr txBox="1"/>
          <p:nvPr/>
        </p:nvSpPr>
        <p:spPr>
          <a:xfrm>
            <a:off x="374015" y="3240405"/>
            <a:ext cx="5080000" cy="1222375"/>
          </a:xfrm>
          <a:prstGeom prst="rect">
            <a:avLst/>
          </a:prstGeom>
          <a:noFill/>
          <a:ln w="9525">
            <a:noFill/>
          </a:ln>
        </p:spPr>
        <p:txBody>
          <a:bodyPr>
            <a:spAutoFit/>
          </a:bodyPr>
          <a:lstStyle/>
          <a:p>
            <a:pPr indent="0"/>
            <a:r>
              <a:rPr lang="en-US" altLang="zh-CN" sz="1050" b="0">
                <a:ea typeface="宋体" panose="02010600030101010101" pitchFamily="2" charset="-122"/>
              </a:rPr>
              <a:t>1.</a:t>
            </a:r>
            <a:r>
              <a:rPr lang="zh-CN" sz="1050" b="0">
                <a:ea typeface="宋体" panose="02010600030101010101" pitchFamily="2" charset="-122"/>
              </a:rPr>
              <a:t>客户端：</a:t>
            </a:r>
          </a:p>
          <a:p>
            <a:pPr indent="0"/>
            <a:r>
              <a:rPr lang="zh-CN" sz="1050" b="0">
                <a:ea typeface="宋体" panose="02010600030101010101" pitchFamily="2" charset="-122"/>
              </a:rPr>
              <a:t>任意可以支持微信的移动终端</a:t>
            </a:r>
            <a:endParaRPr lang="en-US" sz="1050" b="0">
              <a:latin typeface="Calibri" panose="020F0502020204030204" charset="0"/>
            </a:endParaRPr>
          </a:p>
          <a:p>
            <a:pPr indent="0"/>
            <a:r>
              <a:rPr lang="en-US" sz="1050" b="0">
                <a:latin typeface="Calibri" panose="020F0502020204030204" charset="0"/>
              </a:rPr>
              <a:t> 2.</a:t>
            </a:r>
            <a:r>
              <a:rPr lang="zh-CN" sz="1050" b="0">
                <a:ea typeface="宋体" panose="02010600030101010101" pitchFamily="2" charset="-122"/>
              </a:rPr>
              <a:t>服务器端：</a:t>
            </a:r>
            <a:endParaRPr lang="en-US" sz="1050" b="0">
              <a:latin typeface="宋体" panose="02010600030101010101" pitchFamily="2" charset="-122"/>
            </a:endParaRPr>
          </a:p>
          <a:p>
            <a:pPr indent="0"/>
            <a:r>
              <a:rPr lang="en-US" sz="1050" b="0">
                <a:latin typeface="宋体" panose="02010600030101010101" pitchFamily="2" charset="-122"/>
              </a:rPr>
              <a:t>1GHZ</a:t>
            </a:r>
            <a:r>
              <a:rPr lang="zh-CN" sz="1050" b="0">
                <a:ea typeface="宋体" panose="02010600030101010101" pitchFamily="2" charset="-122"/>
              </a:rPr>
              <a:t>或更高主频的</a:t>
            </a:r>
            <a:r>
              <a:rPr lang="en-US" sz="1050" b="0">
                <a:latin typeface="Calibri" panose="020F0502020204030204" charset="0"/>
              </a:rPr>
              <a:t>cpu</a:t>
            </a:r>
            <a:endParaRPr lang="zh-CN" sz="1050" b="0">
              <a:ea typeface="宋体" panose="02010600030101010101" pitchFamily="2" charset="-122"/>
            </a:endParaRPr>
          </a:p>
          <a:p>
            <a:pPr indent="0"/>
            <a:r>
              <a:rPr lang="zh-CN" sz="1050" b="0">
                <a:ea typeface="宋体" panose="02010600030101010101" pitchFamily="2" charset="-122"/>
              </a:rPr>
              <a:t>推荐内存为</a:t>
            </a:r>
            <a:r>
              <a:rPr lang="en-US" sz="1050" b="0">
                <a:latin typeface="宋体" panose="02010600030101010101" pitchFamily="2" charset="-122"/>
              </a:rPr>
              <a:t>1G</a:t>
            </a:r>
            <a:endParaRPr lang="zh-CN" sz="1050" b="0">
              <a:ea typeface="宋体" panose="02010600030101010101" pitchFamily="2" charset="-122"/>
            </a:endParaRPr>
          </a:p>
          <a:p>
            <a:pPr indent="0"/>
            <a:r>
              <a:rPr lang="zh-CN" sz="1050" b="0">
                <a:ea typeface="宋体" panose="02010600030101010101" pitchFamily="2" charset="-122"/>
              </a:rPr>
              <a:t>至少有</a:t>
            </a:r>
            <a:r>
              <a:rPr lang="en-US" sz="1050" b="0">
                <a:latin typeface="宋体" panose="02010600030101010101" pitchFamily="2" charset="-122"/>
              </a:rPr>
              <a:t>1</a:t>
            </a:r>
            <a:r>
              <a:rPr lang="en-US" sz="1050" b="0">
                <a:latin typeface="Calibri" panose="020F0502020204030204" charset="0"/>
              </a:rPr>
              <a:t>0</a:t>
            </a:r>
            <a:r>
              <a:rPr lang="en-US" sz="1050" b="0">
                <a:latin typeface="宋体" panose="02010600030101010101" pitchFamily="2" charset="-122"/>
              </a:rPr>
              <a:t>GB</a:t>
            </a:r>
            <a:r>
              <a:rPr lang="zh-CN" sz="1050" b="0">
                <a:ea typeface="宋体" panose="02010600030101010101" pitchFamily="2" charset="-122"/>
              </a:rPr>
              <a:t>可用磁盘空间</a:t>
            </a:r>
          </a:p>
          <a:p>
            <a:pPr indent="0"/>
            <a:r>
              <a:rPr lang="zh-CN" sz="1050" b="0">
                <a:ea typeface="宋体" panose="02010600030101010101" pitchFamily="2" charset="-122"/>
              </a:rPr>
              <a:t>主机含有</a:t>
            </a:r>
            <a:r>
              <a:rPr lang="en-US" sz="1050" b="0">
                <a:latin typeface="宋体" panose="02010600030101010101" pitchFamily="2" charset="-122"/>
              </a:rPr>
              <a:t>1</a:t>
            </a:r>
            <a:r>
              <a:rPr lang="en-US" sz="1050" b="0">
                <a:latin typeface="Calibri" panose="020F0502020204030204" charset="0"/>
              </a:rPr>
              <a:t>00</a:t>
            </a:r>
            <a:r>
              <a:rPr lang="en-US" sz="1050" b="0">
                <a:latin typeface="宋体" panose="02010600030101010101" pitchFamily="2" charset="-122"/>
              </a:rPr>
              <a:t>M</a:t>
            </a:r>
            <a:r>
              <a:rPr lang="zh-CN" sz="1050" b="0">
                <a:ea typeface="宋体" panose="02010600030101010101" pitchFamily="2" charset="-122"/>
              </a:rPr>
              <a:t>以上网卡</a:t>
            </a:r>
            <a:endParaRPr lang="zh-CN" altLang="en-US"/>
          </a:p>
        </p:txBody>
      </p:sp>
      <p:sp>
        <p:nvSpPr>
          <p:cNvPr id="8" name="文本框 7"/>
          <p:cNvSpPr txBox="1"/>
          <p:nvPr/>
        </p:nvSpPr>
        <p:spPr>
          <a:xfrm>
            <a:off x="2499360" y="2784793"/>
            <a:ext cx="5080000" cy="822325"/>
          </a:xfrm>
          <a:prstGeom prst="rect">
            <a:avLst/>
          </a:prstGeom>
          <a:noFill/>
          <a:ln w="9525">
            <a:noFill/>
          </a:ln>
        </p:spPr>
        <p:txBody>
          <a:bodyPr>
            <a:spAutoFit/>
          </a:bodyPr>
          <a:lstStyle/>
          <a:p>
            <a:pPr indent="0"/>
            <a:r>
              <a:rPr lang="zh-CN" sz="1600" b="1">
                <a:ea typeface="宋体" panose="02010600030101010101" pitchFamily="2" charset="-122"/>
              </a:rPr>
              <a:t>计算机硬件资源利用需求</a:t>
            </a:r>
            <a:endParaRPr lang="zh-CN" sz="1050" b="0">
              <a:ea typeface="宋体" panose="02010600030101010101" pitchFamily="2" charset="-122"/>
            </a:endParaRPr>
          </a:p>
          <a:p>
            <a:pPr indent="0"/>
            <a:r>
              <a:rPr lang="zh-CN" sz="1050" b="0">
                <a:ea typeface="宋体" panose="02010600030101010101" pitchFamily="2" charset="-122"/>
              </a:rPr>
              <a:t>该微信小程序所需硬件资源较少，为防止发布后发生卡顿现象或是其他不可预见的异常，在发布之前会用多台移动终端进行内部测试，若系统表现稳定，则会发布出去，达到最终目的。</a:t>
            </a:r>
            <a:endParaRPr lang="zh-CN" altLang="en-US"/>
          </a:p>
        </p:txBody>
      </p:sp>
      <p:sp>
        <p:nvSpPr>
          <p:cNvPr id="9" name="文本框 8"/>
          <p:cNvSpPr txBox="1"/>
          <p:nvPr/>
        </p:nvSpPr>
        <p:spPr>
          <a:xfrm>
            <a:off x="2605405" y="3802380"/>
            <a:ext cx="5080000" cy="660400"/>
          </a:xfrm>
          <a:prstGeom prst="rect">
            <a:avLst/>
          </a:prstGeom>
          <a:noFill/>
          <a:ln w="9525">
            <a:noFill/>
          </a:ln>
        </p:spPr>
        <p:txBody>
          <a:bodyPr>
            <a:spAutoFit/>
          </a:bodyPr>
          <a:lstStyle/>
          <a:p>
            <a:pPr indent="0"/>
            <a:r>
              <a:rPr lang="zh-CN" sz="1600" b="1">
                <a:ea typeface="宋体" panose="02010600030101010101" pitchFamily="2" charset="-122"/>
              </a:rPr>
              <a:t>计算机软件需求</a:t>
            </a:r>
            <a:endParaRPr lang="en-US" sz="1050" b="0">
              <a:solidFill>
                <a:srgbClr val="333333"/>
              </a:solidFill>
              <a:latin typeface="微软雅黑" panose="020B0503020204020204" pitchFamily="34" charset="-122"/>
            </a:endParaRPr>
          </a:p>
          <a:p>
            <a:pPr indent="0"/>
            <a:r>
              <a:rPr lang="en-US" sz="1050" b="0">
                <a:solidFill>
                  <a:srgbClr val="333333"/>
                </a:solidFill>
                <a:latin typeface="微软雅黑" panose="020B0503020204020204" pitchFamily="34" charset="-122"/>
              </a:rPr>
              <a:t>1.</a:t>
            </a:r>
            <a:r>
              <a:rPr lang="zh-CN" sz="1050" b="0">
                <a:ea typeface="宋体" panose="02010600030101010101" pitchFamily="2" charset="-122"/>
              </a:rPr>
              <a:t>安卓手机</a:t>
            </a:r>
            <a:r>
              <a:rPr lang="zh-CN" sz="1050" b="0">
                <a:solidFill>
                  <a:srgbClr val="333333"/>
                </a:solidFill>
                <a:ea typeface="微软雅黑" panose="020B0503020204020204" pitchFamily="34" charset="-122"/>
              </a:rPr>
              <a:t>：系统要求：安卓4.0以上系统适用  2.iPhone：系统要求：iPhone6.1-iPhone8.0以上系统适用3.ipad：系统要求：iPad6.1-iPad8.0以上系统适用</a:t>
            </a:r>
            <a:endParaRPr lang="zh-CN" altLang="en-US"/>
          </a:p>
        </p:txBody>
      </p:sp>
    </p:spTree>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90" name="PA_淘宝店chenying0907 58"/>
          <p:cNvGrpSpPr/>
          <p:nvPr>
            <p:custDataLst>
              <p:tags r:id="rId1"/>
            </p:custDataLst>
          </p:nvPr>
        </p:nvGrpSpPr>
        <p:grpSpPr bwMode="auto">
          <a:xfrm>
            <a:off x="3540126" y="3095311"/>
            <a:ext cx="263525" cy="276310"/>
            <a:chOff x="2352" y="1832"/>
            <a:chExt cx="166" cy="174"/>
          </a:xfrm>
        </p:grpSpPr>
        <p:sp>
          <p:nvSpPr>
            <p:cNvPr id="44080" name="淘宝店chenying0907 48"/>
            <p:cNvSpPr/>
            <p:nvPr/>
          </p:nvSpPr>
          <p:spPr bwMode="auto">
            <a:xfrm>
              <a:off x="2352" y="1832"/>
              <a:ext cx="166" cy="14"/>
            </a:xfrm>
            <a:custGeom>
              <a:avLst/>
              <a:gdLst>
                <a:gd name="T0" fmla="*/ 79 w 82"/>
                <a:gd name="T1" fmla="*/ 0 h 7"/>
                <a:gd name="T2" fmla="*/ 3 w 82"/>
                <a:gd name="T3" fmla="*/ 0 h 7"/>
                <a:gd name="T4" fmla="*/ 0 w 82"/>
                <a:gd name="T5" fmla="*/ 4 h 7"/>
                <a:gd name="T6" fmla="*/ 3 w 82"/>
                <a:gd name="T7" fmla="*/ 7 h 7"/>
                <a:gd name="T8" fmla="*/ 79 w 82"/>
                <a:gd name="T9" fmla="*/ 7 h 7"/>
                <a:gd name="T10" fmla="*/ 82 w 82"/>
                <a:gd name="T11" fmla="*/ 4 h 7"/>
                <a:gd name="T12" fmla="*/ 79 w 8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2" h="7">
                  <a:moveTo>
                    <a:pt x="79" y="0"/>
                  </a:moveTo>
                  <a:cubicBezTo>
                    <a:pt x="3" y="0"/>
                    <a:pt x="3" y="0"/>
                    <a:pt x="3" y="0"/>
                  </a:cubicBezTo>
                  <a:cubicBezTo>
                    <a:pt x="1" y="0"/>
                    <a:pt x="0" y="2"/>
                    <a:pt x="0" y="4"/>
                  </a:cubicBezTo>
                  <a:cubicBezTo>
                    <a:pt x="0" y="6"/>
                    <a:pt x="1" y="7"/>
                    <a:pt x="3" y="7"/>
                  </a:cubicBezTo>
                  <a:cubicBezTo>
                    <a:pt x="79" y="7"/>
                    <a:pt x="79" y="7"/>
                    <a:pt x="79" y="7"/>
                  </a:cubicBezTo>
                  <a:cubicBezTo>
                    <a:pt x="81" y="7"/>
                    <a:pt x="82" y="6"/>
                    <a:pt x="82" y="4"/>
                  </a:cubicBezTo>
                  <a:cubicBezTo>
                    <a:pt x="82" y="2"/>
                    <a:pt x="81" y="0"/>
                    <a:pt x="79"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1" name="淘宝店chenying0907 49"/>
            <p:cNvSpPr/>
            <p:nvPr/>
          </p:nvSpPr>
          <p:spPr bwMode="auto">
            <a:xfrm>
              <a:off x="2368" y="1866"/>
              <a:ext cx="134" cy="87"/>
            </a:xfrm>
            <a:custGeom>
              <a:avLst/>
              <a:gdLst>
                <a:gd name="T0" fmla="*/ 63 w 66"/>
                <a:gd name="T1" fmla="*/ 0 h 43"/>
                <a:gd name="T2" fmla="*/ 59 w 66"/>
                <a:gd name="T3" fmla="*/ 3 h 43"/>
                <a:gd name="T4" fmla="*/ 59 w 66"/>
                <a:gd name="T5" fmla="*/ 32 h 43"/>
                <a:gd name="T6" fmla="*/ 55 w 66"/>
                <a:gd name="T7" fmla="*/ 36 h 43"/>
                <a:gd name="T8" fmla="*/ 11 w 66"/>
                <a:gd name="T9" fmla="*/ 36 h 43"/>
                <a:gd name="T10" fmla="*/ 7 w 66"/>
                <a:gd name="T11" fmla="*/ 32 h 43"/>
                <a:gd name="T12" fmla="*/ 7 w 66"/>
                <a:gd name="T13" fmla="*/ 3 h 43"/>
                <a:gd name="T14" fmla="*/ 3 w 66"/>
                <a:gd name="T15" fmla="*/ 0 h 43"/>
                <a:gd name="T16" fmla="*/ 0 w 66"/>
                <a:gd name="T17" fmla="*/ 3 h 43"/>
                <a:gd name="T18" fmla="*/ 0 w 66"/>
                <a:gd name="T19" fmla="*/ 32 h 43"/>
                <a:gd name="T20" fmla="*/ 11 w 66"/>
                <a:gd name="T21" fmla="*/ 43 h 43"/>
                <a:gd name="T22" fmla="*/ 55 w 66"/>
                <a:gd name="T23" fmla="*/ 43 h 43"/>
                <a:gd name="T24" fmla="*/ 66 w 66"/>
                <a:gd name="T25" fmla="*/ 32 h 43"/>
                <a:gd name="T26" fmla="*/ 66 w 66"/>
                <a:gd name="T27" fmla="*/ 3 h 43"/>
                <a:gd name="T28" fmla="*/ 63 w 66"/>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3">
                  <a:moveTo>
                    <a:pt x="63" y="0"/>
                  </a:moveTo>
                  <a:cubicBezTo>
                    <a:pt x="61" y="0"/>
                    <a:pt x="59" y="1"/>
                    <a:pt x="59" y="3"/>
                  </a:cubicBezTo>
                  <a:cubicBezTo>
                    <a:pt x="59" y="32"/>
                    <a:pt x="59" y="32"/>
                    <a:pt x="59" y="32"/>
                  </a:cubicBezTo>
                  <a:cubicBezTo>
                    <a:pt x="59" y="34"/>
                    <a:pt x="57" y="36"/>
                    <a:pt x="55" y="36"/>
                  </a:cubicBezTo>
                  <a:cubicBezTo>
                    <a:pt x="11" y="36"/>
                    <a:pt x="11" y="36"/>
                    <a:pt x="11" y="36"/>
                  </a:cubicBezTo>
                  <a:cubicBezTo>
                    <a:pt x="9" y="36"/>
                    <a:pt x="7" y="34"/>
                    <a:pt x="7" y="32"/>
                  </a:cubicBezTo>
                  <a:cubicBezTo>
                    <a:pt x="7" y="3"/>
                    <a:pt x="7" y="3"/>
                    <a:pt x="7" y="3"/>
                  </a:cubicBezTo>
                  <a:cubicBezTo>
                    <a:pt x="7" y="1"/>
                    <a:pt x="5" y="0"/>
                    <a:pt x="3" y="0"/>
                  </a:cubicBezTo>
                  <a:cubicBezTo>
                    <a:pt x="1" y="0"/>
                    <a:pt x="0" y="1"/>
                    <a:pt x="0" y="3"/>
                  </a:cubicBezTo>
                  <a:cubicBezTo>
                    <a:pt x="0" y="32"/>
                    <a:pt x="0" y="32"/>
                    <a:pt x="0" y="32"/>
                  </a:cubicBezTo>
                  <a:cubicBezTo>
                    <a:pt x="0" y="38"/>
                    <a:pt x="5" y="43"/>
                    <a:pt x="11" y="43"/>
                  </a:cubicBezTo>
                  <a:cubicBezTo>
                    <a:pt x="55" y="43"/>
                    <a:pt x="55" y="43"/>
                    <a:pt x="55" y="43"/>
                  </a:cubicBezTo>
                  <a:cubicBezTo>
                    <a:pt x="61" y="43"/>
                    <a:pt x="66" y="38"/>
                    <a:pt x="66" y="32"/>
                  </a:cubicBezTo>
                  <a:cubicBezTo>
                    <a:pt x="66" y="3"/>
                    <a:pt x="66" y="3"/>
                    <a:pt x="66" y="3"/>
                  </a:cubicBezTo>
                  <a:cubicBezTo>
                    <a:pt x="66"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2" name="淘宝店chenying0907 50"/>
            <p:cNvSpPr/>
            <p:nvPr/>
          </p:nvSpPr>
          <p:spPr bwMode="auto">
            <a:xfrm>
              <a:off x="2402" y="1895"/>
              <a:ext cx="15" cy="28"/>
            </a:xfrm>
            <a:custGeom>
              <a:avLst/>
              <a:gdLst>
                <a:gd name="T0" fmla="*/ 7 w 7"/>
                <a:gd name="T1" fmla="*/ 10 h 14"/>
                <a:gd name="T2" fmla="*/ 7 w 7"/>
                <a:gd name="T3" fmla="*/ 4 h 14"/>
                <a:gd name="T4" fmla="*/ 3 w 7"/>
                <a:gd name="T5" fmla="*/ 0 h 14"/>
                <a:gd name="T6" fmla="*/ 0 w 7"/>
                <a:gd name="T7" fmla="*/ 4 h 14"/>
                <a:gd name="T8" fmla="*/ 0 w 7"/>
                <a:gd name="T9" fmla="*/ 10 h 14"/>
                <a:gd name="T10" fmla="*/ 3 w 7"/>
                <a:gd name="T11" fmla="*/ 14 h 14"/>
                <a:gd name="T12" fmla="*/ 7 w 7"/>
                <a:gd name="T13" fmla="*/ 1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10"/>
                  </a:moveTo>
                  <a:cubicBezTo>
                    <a:pt x="7" y="4"/>
                    <a:pt x="7" y="4"/>
                    <a:pt x="7" y="4"/>
                  </a:cubicBezTo>
                  <a:cubicBezTo>
                    <a:pt x="7" y="2"/>
                    <a:pt x="5" y="0"/>
                    <a:pt x="3" y="0"/>
                  </a:cubicBezTo>
                  <a:cubicBezTo>
                    <a:pt x="1" y="0"/>
                    <a:pt x="0" y="2"/>
                    <a:pt x="0" y="4"/>
                  </a:cubicBezTo>
                  <a:cubicBezTo>
                    <a:pt x="0" y="10"/>
                    <a:pt x="0" y="10"/>
                    <a:pt x="0" y="10"/>
                  </a:cubicBezTo>
                  <a:cubicBezTo>
                    <a:pt x="0" y="12"/>
                    <a:pt x="1" y="14"/>
                    <a:pt x="3" y="14"/>
                  </a:cubicBezTo>
                  <a:cubicBezTo>
                    <a:pt x="5" y="14"/>
                    <a:pt x="7" y="12"/>
                    <a:pt x="7" y="1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3" name="淘宝店chenying0907 51"/>
            <p:cNvSpPr/>
            <p:nvPr/>
          </p:nvSpPr>
          <p:spPr bwMode="auto">
            <a:xfrm>
              <a:off x="2427" y="1868"/>
              <a:ext cx="16" cy="55"/>
            </a:xfrm>
            <a:custGeom>
              <a:avLst/>
              <a:gdLst>
                <a:gd name="T0" fmla="*/ 8 w 8"/>
                <a:gd name="T1" fmla="*/ 23 h 27"/>
                <a:gd name="T2" fmla="*/ 8 w 8"/>
                <a:gd name="T3" fmla="*/ 3 h 27"/>
                <a:gd name="T4" fmla="*/ 4 w 8"/>
                <a:gd name="T5" fmla="*/ 0 h 27"/>
                <a:gd name="T6" fmla="*/ 0 w 8"/>
                <a:gd name="T7" fmla="*/ 3 h 27"/>
                <a:gd name="T8" fmla="*/ 0 w 8"/>
                <a:gd name="T9" fmla="*/ 23 h 27"/>
                <a:gd name="T10" fmla="*/ 4 w 8"/>
                <a:gd name="T11" fmla="*/ 27 h 27"/>
                <a:gd name="T12" fmla="*/ 8 w 8"/>
                <a:gd name="T13" fmla="*/ 23 h 27"/>
              </a:gdLst>
              <a:ahLst/>
              <a:cxnLst>
                <a:cxn ang="0">
                  <a:pos x="T0" y="T1"/>
                </a:cxn>
                <a:cxn ang="0">
                  <a:pos x="T2" y="T3"/>
                </a:cxn>
                <a:cxn ang="0">
                  <a:pos x="T4" y="T5"/>
                </a:cxn>
                <a:cxn ang="0">
                  <a:pos x="T6" y="T7"/>
                </a:cxn>
                <a:cxn ang="0">
                  <a:pos x="T8" y="T9"/>
                </a:cxn>
                <a:cxn ang="0">
                  <a:pos x="T10" y="T11"/>
                </a:cxn>
                <a:cxn ang="0">
                  <a:pos x="T12" y="T13"/>
                </a:cxn>
              </a:cxnLst>
              <a:rect l="0" t="0" r="r" b="b"/>
              <a:pathLst>
                <a:path w="8" h="27">
                  <a:moveTo>
                    <a:pt x="8" y="23"/>
                  </a:moveTo>
                  <a:cubicBezTo>
                    <a:pt x="8" y="3"/>
                    <a:pt x="8" y="3"/>
                    <a:pt x="8" y="3"/>
                  </a:cubicBezTo>
                  <a:cubicBezTo>
                    <a:pt x="8" y="1"/>
                    <a:pt x="6" y="0"/>
                    <a:pt x="4" y="0"/>
                  </a:cubicBezTo>
                  <a:cubicBezTo>
                    <a:pt x="2" y="0"/>
                    <a:pt x="0" y="1"/>
                    <a:pt x="0" y="3"/>
                  </a:cubicBezTo>
                  <a:cubicBezTo>
                    <a:pt x="0" y="23"/>
                    <a:pt x="0" y="23"/>
                    <a:pt x="0" y="23"/>
                  </a:cubicBezTo>
                  <a:cubicBezTo>
                    <a:pt x="0" y="25"/>
                    <a:pt x="2" y="27"/>
                    <a:pt x="4" y="27"/>
                  </a:cubicBezTo>
                  <a:cubicBezTo>
                    <a:pt x="6" y="27"/>
                    <a:pt x="8" y="25"/>
                    <a:pt x="8" y="2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4" name="淘宝店chenying0907 52"/>
            <p:cNvSpPr/>
            <p:nvPr/>
          </p:nvSpPr>
          <p:spPr bwMode="auto">
            <a:xfrm>
              <a:off x="2453" y="1881"/>
              <a:ext cx="14" cy="42"/>
            </a:xfrm>
            <a:custGeom>
              <a:avLst/>
              <a:gdLst>
                <a:gd name="T0" fmla="*/ 7 w 7"/>
                <a:gd name="T1" fmla="*/ 17 h 21"/>
                <a:gd name="T2" fmla="*/ 7 w 7"/>
                <a:gd name="T3" fmla="*/ 4 h 21"/>
                <a:gd name="T4" fmla="*/ 4 w 7"/>
                <a:gd name="T5" fmla="*/ 0 h 21"/>
                <a:gd name="T6" fmla="*/ 0 w 7"/>
                <a:gd name="T7" fmla="*/ 4 h 21"/>
                <a:gd name="T8" fmla="*/ 0 w 7"/>
                <a:gd name="T9" fmla="*/ 17 h 21"/>
                <a:gd name="T10" fmla="*/ 4 w 7"/>
                <a:gd name="T11" fmla="*/ 21 h 21"/>
                <a:gd name="T12" fmla="*/ 7 w 7"/>
                <a:gd name="T13" fmla="*/ 17 h 21"/>
              </a:gdLst>
              <a:ahLst/>
              <a:cxnLst>
                <a:cxn ang="0">
                  <a:pos x="T0" y="T1"/>
                </a:cxn>
                <a:cxn ang="0">
                  <a:pos x="T2" y="T3"/>
                </a:cxn>
                <a:cxn ang="0">
                  <a:pos x="T4" y="T5"/>
                </a:cxn>
                <a:cxn ang="0">
                  <a:pos x="T6" y="T7"/>
                </a:cxn>
                <a:cxn ang="0">
                  <a:pos x="T8" y="T9"/>
                </a:cxn>
                <a:cxn ang="0">
                  <a:pos x="T10" y="T11"/>
                </a:cxn>
                <a:cxn ang="0">
                  <a:pos x="T12" y="T13"/>
                </a:cxn>
              </a:cxnLst>
              <a:rect l="0" t="0" r="r" b="b"/>
              <a:pathLst>
                <a:path w="7" h="21">
                  <a:moveTo>
                    <a:pt x="7" y="17"/>
                  </a:moveTo>
                  <a:cubicBezTo>
                    <a:pt x="7" y="4"/>
                    <a:pt x="7" y="4"/>
                    <a:pt x="7" y="4"/>
                  </a:cubicBezTo>
                  <a:cubicBezTo>
                    <a:pt x="7" y="2"/>
                    <a:pt x="6" y="0"/>
                    <a:pt x="4" y="0"/>
                  </a:cubicBezTo>
                  <a:cubicBezTo>
                    <a:pt x="2" y="0"/>
                    <a:pt x="0" y="2"/>
                    <a:pt x="0" y="4"/>
                  </a:cubicBezTo>
                  <a:cubicBezTo>
                    <a:pt x="0" y="17"/>
                    <a:pt x="0" y="17"/>
                    <a:pt x="0" y="17"/>
                  </a:cubicBezTo>
                  <a:cubicBezTo>
                    <a:pt x="0" y="19"/>
                    <a:pt x="2" y="21"/>
                    <a:pt x="4" y="21"/>
                  </a:cubicBezTo>
                  <a:cubicBezTo>
                    <a:pt x="6" y="21"/>
                    <a:pt x="7" y="19"/>
                    <a:pt x="7" y="17"/>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5" name="淘宝店chenying0907 53"/>
            <p:cNvSpPr/>
            <p:nvPr/>
          </p:nvSpPr>
          <p:spPr bwMode="auto">
            <a:xfrm>
              <a:off x="2396" y="1965"/>
              <a:ext cx="77" cy="41"/>
            </a:xfrm>
            <a:custGeom>
              <a:avLst/>
              <a:gdLst>
                <a:gd name="T0" fmla="*/ 30 w 38"/>
                <a:gd name="T1" fmla="*/ 2 h 20"/>
                <a:gd name="T2" fmla="*/ 26 w 38"/>
                <a:gd name="T3" fmla="*/ 0 h 20"/>
                <a:gd name="T4" fmla="*/ 12 w 38"/>
                <a:gd name="T5" fmla="*/ 0 h 20"/>
                <a:gd name="T6" fmla="*/ 8 w 38"/>
                <a:gd name="T7" fmla="*/ 2 h 20"/>
                <a:gd name="T8" fmla="*/ 1 w 38"/>
                <a:gd name="T9" fmla="*/ 14 h 20"/>
                <a:gd name="T10" fmla="*/ 2 w 38"/>
                <a:gd name="T11" fmla="*/ 19 h 20"/>
                <a:gd name="T12" fmla="*/ 7 w 38"/>
                <a:gd name="T13" fmla="*/ 18 h 20"/>
                <a:gd name="T14" fmla="*/ 14 w 38"/>
                <a:gd name="T15" fmla="*/ 7 h 20"/>
                <a:gd name="T16" fmla="*/ 24 w 38"/>
                <a:gd name="T17" fmla="*/ 7 h 20"/>
                <a:gd name="T18" fmla="*/ 31 w 38"/>
                <a:gd name="T19" fmla="*/ 18 h 20"/>
                <a:gd name="T20" fmla="*/ 34 w 38"/>
                <a:gd name="T21" fmla="*/ 19 h 20"/>
                <a:gd name="T22" fmla="*/ 36 w 38"/>
                <a:gd name="T23" fmla="*/ 19 h 20"/>
                <a:gd name="T24" fmla="*/ 37 w 38"/>
                <a:gd name="T25" fmla="*/ 14 h 20"/>
                <a:gd name="T26" fmla="*/ 30 w 38"/>
                <a:gd name="T2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
                  <a:moveTo>
                    <a:pt x="30" y="2"/>
                  </a:moveTo>
                  <a:cubicBezTo>
                    <a:pt x="29" y="1"/>
                    <a:pt x="28" y="0"/>
                    <a:pt x="26" y="0"/>
                  </a:cubicBezTo>
                  <a:cubicBezTo>
                    <a:pt x="12" y="0"/>
                    <a:pt x="12" y="0"/>
                    <a:pt x="12" y="0"/>
                  </a:cubicBezTo>
                  <a:cubicBezTo>
                    <a:pt x="10" y="0"/>
                    <a:pt x="9" y="1"/>
                    <a:pt x="8" y="2"/>
                  </a:cubicBezTo>
                  <a:cubicBezTo>
                    <a:pt x="1" y="14"/>
                    <a:pt x="1" y="14"/>
                    <a:pt x="1" y="14"/>
                  </a:cubicBezTo>
                  <a:cubicBezTo>
                    <a:pt x="0" y="16"/>
                    <a:pt x="1" y="18"/>
                    <a:pt x="2" y="19"/>
                  </a:cubicBezTo>
                  <a:cubicBezTo>
                    <a:pt x="4" y="20"/>
                    <a:pt x="6" y="19"/>
                    <a:pt x="7" y="18"/>
                  </a:cubicBezTo>
                  <a:cubicBezTo>
                    <a:pt x="14" y="7"/>
                    <a:pt x="14" y="7"/>
                    <a:pt x="14" y="7"/>
                  </a:cubicBezTo>
                  <a:cubicBezTo>
                    <a:pt x="24" y="7"/>
                    <a:pt x="24" y="7"/>
                    <a:pt x="24" y="7"/>
                  </a:cubicBezTo>
                  <a:cubicBezTo>
                    <a:pt x="31" y="18"/>
                    <a:pt x="31" y="18"/>
                    <a:pt x="31" y="18"/>
                  </a:cubicBezTo>
                  <a:cubicBezTo>
                    <a:pt x="31" y="19"/>
                    <a:pt x="32" y="19"/>
                    <a:pt x="34" y="19"/>
                  </a:cubicBezTo>
                  <a:cubicBezTo>
                    <a:pt x="34" y="19"/>
                    <a:pt x="35" y="19"/>
                    <a:pt x="36" y="19"/>
                  </a:cubicBezTo>
                  <a:cubicBezTo>
                    <a:pt x="37" y="18"/>
                    <a:pt x="38" y="16"/>
                    <a:pt x="37" y="14"/>
                  </a:cubicBezTo>
                  <a:lnTo>
                    <a:pt x="3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4089" name="PA_淘宝店chenying0907 57"/>
          <p:cNvGrpSpPr/>
          <p:nvPr>
            <p:custDataLst>
              <p:tags r:id="rId2"/>
            </p:custDataLst>
          </p:nvPr>
        </p:nvGrpSpPr>
        <p:grpSpPr bwMode="auto">
          <a:xfrm>
            <a:off x="1130301" y="3095310"/>
            <a:ext cx="276225" cy="273134"/>
            <a:chOff x="834" y="1832"/>
            <a:chExt cx="174" cy="172"/>
          </a:xfrm>
        </p:grpSpPr>
        <p:sp>
          <p:nvSpPr>
            <p:cNvPr id="44086" name="淘宝店chenying0907 54"/>
            <p:cNvSpPr>
              <a:spLocks noEditPoints="1"/>
            </p:cNvSpPr>
            <p:nvPr/>
          </p:nvSpPr>
          <p:spPr bwMode="auto">
            <a:xfrm>
              <a:off x="834" y="1832"/>
              <a:ext cx="174" cy="172"/>
            </a:xfrm>
            <a:custGeom>
              <a:avLst/>
              <a:gdLst>
                <a:gd name="T0" fmla="*/ 83 w 86"/>
                <a:gd name="T1" fmla="*/ 33 h 85"/>
                <a:gd name="T2" fmla="*/ 75 w 86"/>
                <a:gd name="T3" fmla="*/ 28 h 85"/>
                <a:gd name="T4" fmla="*/ 77 w 86"/>
                <a:gd name="T5" fmla="*/ 17 h 85"/>
                <a:gd name="T6" fmla="*/ 65 w 86"/>
                <a:gd name="T7" fmla="*/ 8 h 85"/>
                <a:gd name="T8" fmla="*/ 55 w 86"/>
                <a:gd name="T9" fmla="*/ 10 h 85"/>
                <a:gd name="T10" fmla="*/ 49 w 86"/>
                <a:gd name="T11" fmla="*/ 0 h 85"/>
                <a:gd name="T12" fmla="*/ 34 w 86"/>
                <a:gd name="T13" fmla="*/ 3 h 85"/>
                <a:gd name="T14" fmla="*/ 28 w 86"/>
                <a:gd name="T15" fmla="*/ 11 h 85"/>
                <a:gd name="T16" fmla="*/ 18 w 86"/>
                <a:gd name="T17" fmla="*/ 8 h 85"/>
                <a:gd name="T18" fmla="*/ 8 w 86"/>
                <a:gd name="T19" fmla="*/ 21 h 85"/>
                <a:gd name="T20" fmla="*/ 10 w 86"/>
                <a:gd name="T21" fmla="*/ 31 h 85"/>
                <a:gd name="T22" fmla="*/ 1 w 86"/>
                <a:gd name="T23" fmla="*/ 36 h 85"/>
                <a:gd name="T24" fmla="*/ 1 w 86"/>
                <a:gd name="T25" fmla="*/ 49 h 85"/>
                <a:gd name="T26" fmla="*/ 10 w 86"/>
                <a:gd name="T27" fmla="*/ 54 h 85"/>
                <a:gd name="T28" fmla="*/ 8 w 86"/>
                <a:gd name="T29" fmla="*/ 64 h 85"/>
                <a:gd name="T30" fmla="*/ 18 w 86"/>
                <a:gd name="T31" fmla="*/ 77 h 85"/>
                <a:gd name="T32" fmla="*/ 28 w 86"/>
                <a:gd name="T33" fmla="*/ 74 h 85"/>
                <a:gd name="T34" fmla="*/ 34 w 86"/>
                <a:gd name="T35" fmla="*/ 82 h 85"/>
                <a:gd name="T36" fmla="*/ 43 w 86"/>
                <a:gd name="T37" fmla="*/ 85 h 85"/>
                <a:gd name="T38" fmla="*/ 52 w 86"/>
                <a:gd name="T39" fmla="*/ 82 h 85"/>
                <a:gd name="T40" fmla="*/ 58 w 86"/>
                <a:gd name="T41" fmla="*/ 74 h 85"/>
                <a:gd name="T42" fmla="*/ 68 w 86"/>
                <a:gd name="T43" fmla="*/ 77 h 85"/>
                <a:gd name="T44" fmla="*/ 78 w 86"/>
                <a:gd name="T45" fmla="*/ 64 h 85"/>
                <a:gd name="T46" fmla="*/ 76 w 86"/>
                <a:gd name="T47" fmla="*/ 54 h 85"/>
                <a:gd name="T48" fmla="*/ 85 w 86"/>
                <a:gd name="T49" fmla="*/ 49 h 85"/>
                <a:gd name="T50" fmla="*/ 85 w 86"/>
                <a:gd name="T51" fmla="*/ 36 h 85"/>
                <a:gd name="T52" fmla="*/ 72 w 86"/>
                <a:gd name="T53" fmla="*/ 48 h 85"/>
                <a:gd name="T54" fmla="*/ 67 w 86"/>
                <a:gd name="T55" fmla="*/ 56 h 85"/>
                <a:gd name="T56" fmla="*/ 70 w 86"/>
                <a:gd name="T57" fmla="*/ 65 h 85"/>
                <a:gd name="T58" fmla="*/ 60 w 86"/>
                <a:gd name="T59" fmla="*/ 67 h 85"/>
                <a:gd name="T60" fmla="*/ 51 w 86"/>
                <a:gd name="T61" fmla="*/ 69 h 85"/>
                <a:gd name="T62" fmla="*/ 46 w 86"/>
                <a:gd name="T63" fmla="*/ 78 h 85"/>
                <a:gd name="T64" fmla="*/ 38 w 86"/>
                <a:gd name="T65" fmla="*/ 72 h 85"/>
                <a:gd name="T66" fmla="*/ 30 w 86"/>
                <a:gd name="T67" fmla="*/ 67 h 85"/>
                <a:gd name="T68" fmla="*/ 20 w 86"/>
                <a:gd name="T69" fmla="*/ 70 h 85"/>
                <a:gd name="T70" fmla="*/ 19 w 86"/>
                <a:gd name="T71" fmla="*/ 59 h 85"/>
                <a:gd name="T72" fmla="*/ 16 w 86"/>
                <a:gd name="T73" fmla="*/ 51 h 85"/>
                <a:gd name="T74" fmla="*/ 8 w 86"/>
                <a:gd name="T75" fmla="*/ 46 h 85"/>
                <a:gd name="T76" fmla="*/ 8 w 86"/>
                <a:gd name="T77" fmla="*/ 39 h 85"/>
                <a:gd name="T78" fmla="*/ 16 w 86"/>
                <a:gd name="T79" fmla="*/ 35 h 85"/>
                <a:gd name="T80" fmla="*/ 19 w 86"/>
                <a:gd name="T81" fmla="*/ 26 h 85"/>
                <a:gd name="T82" fmla="*/ 20 w 86"/>
                <a:gd name="T83" fmla="*/ 15 h 85"/>
                <a:gd name="T84" fmla="*/ 30 w 86"/>
                <a:gd name="T85" fmla="*/ 18 h 85"/>
                <a:gd name="T86" fmla="*/ 38 w 86"/>
                <a:gd name="T87" fmla="*/ 14 h 85"/>
                <a:gd name="T88" fmla="*/ 46 w 86"/>
                <a:gd name="T89" fmla="*/ 7 h 85"/>
                <a:gd name="T90" fmla="*/ 51 w 86"/>
                <a:gd name="T91" fmla="*/ 16 h 85"/>
                <a:gd name="T92" fmla="*/ 60 w 86"/>
                <a:gd name="T93" fmla="*/ 18 h 85"/>
                <a:gd name="T94" fmla="*/ 70 w 86"/>
                <a:gd name="T95" fmla="*/ 20 h 85"/>
                <a:gd name="T96" fmla="*/ 67 w 86"/>
                <a:gd name="T97" fmla="*/ 29 h 85"/>
                <a:gd name="T98" fmla="*/ 72 w 86"/>
                <a:gd name="T99" fmla="*/ 37 h 85"/>
                <a:gd name="T100" fmla="*/ 78 w 86"/>
                <a:gd name="T10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5">
                  <a:moveTo>
                    <a:pt x="85" y="36"/>
                  </a:moveTo>
                  <a:cubicBezTo>
                    <a:pt x="85" y="35"/>
                    <a:pt x="84" y="34"/>
                    <a:pt x="83" y="33"/>
                  </a:cubicBezTo>
                  <a:cubicBezTo>
                    <a:pt x="76" y="31"/>
                    <a:pt x="76" y="31"/>
                    <a:pt x="76" y="31"/>
                  </a:cubicBezTo>
                  <a:cubicBezTo>
                    <a:pt x="76" y="30"/>
                    <a:pt x="75" y="29"/>
                    <a:pt x="75" y="28"/>
                  </a:cubicBezTo>
                  <a:cubicBezTo>
                    <a:pt x="78" y="21"/>
                    <a:pt x="78" y="21"/>
                    <a:pt x="78" y="21"/>
                  </a:cubicBezTo>
                  <a:cubicBezTo>
                    <a:pt x="78" y="20"/>
                    <a:pt x="78" y="18"/>
                    <a:pt x="77" y="17"/>
                  </a:cubicBezTo>
                  <a:cubicBezTo>
                    <a:pt x="75" y="14"/>
                    <a:pt x="72" y="11"/>
                    <a:pt x="68" y="8"/>
                  </a:cubicBezTo>
                  <a:cubicBezTo>
                    <a:pt x="67" y="7"/>
                    <a:pt x="66" y="7"/>
                    <a:pt x="65" y="8"/>
                  </a:cubicBezTo>
                  <a:cubicBezTo>
                    <a:pt x="58" y="11"/>
                    <a:pt x="58" y="11"/>
                    <a:pt x="58" y="11"/>
                  </a:cubicBezTo>
                  <a:cubicBezTo>
                    <a:pt x="57" y="10"/>
                    <a:pt x="56" y="10"/>
                    <a:pt x="55" y="10"/>
                  </a:cubicBezTo>
                  <a:cubicBezTo>
                    <a:pt x="52" y="3"/>
                    <a:pt x="52" y="3"/>
                    <a:pt x="52" y="3"/>
                  </a:cubicBezTo>
                  <a:cubicBezTo>
                    <a:pt x="52" y="2"/>
                    <a:pt x="51" y="1"/>
                    <a:pt x="49" y="0"/>
                  </a:cubicBezTo>
                  <a:cubicBezTo>
                    <a:pt x="45" y="0"/>
                    <a:pt x="41" y="0"/>
                    <a:pt x="37" y="0"/>
                  </a:cubicBezTo>
                  <a:cubicBezTo>
                    <a:pt x="35" y="1"/>
                    <a:pt x="34" y="2"/>
                    <a:pt x="34" y="3"/>
                  </a:cubicBezTo>
                  <a:cubicBezTo>
                    <a:pt x="31" y="10"/>
                    <a:pt x="31" y="10"/>
                    <a:pt x="31" y="10"/>
                  </a:cubicBezTo>
                  <a:cubicBezTo>
                    <a:pt x="30" y="10"/>
                    <a:pt x="29" y="10"/>
                    <a:pt x="28" y="11"/>
                  </a:cubicBezTo>
                  <a:cubicBezTo>
                    <a:pt x="22" y="8"/>
                    <a:pt x="22" y="8"/>
                    <a:pt x="22" y="8"/>
                  </a:cubicBezTo>
                  <a:cubicBezTo>
                    <a:pt x="20" y="7"/>
                    <a:pt x="19" y="7"/>
                    <a:pt x="18" y="8"/>
                  </a:cubicBezTo>
                  <a:cubicBezTo>
                    <a:pt x="14" y="11"/>
                    <a:pt x="11" y="14"/>
                    <a:pt x="9" y="17"/>
                  </a:cubicBezTo>
                  <a:cubicBezTo>
                    <a:pt x="8" y="18"/>
                    <a:pt x="8" y="20"/>
                    <a:pt x="8" y="21"/>
                  </a:cubicBezTo>
                  <a:cubicBezTo>
                    <a:pt x="11" y="28"/>
                    <a:pt x="11" y="28"/>
                    <a:pt x="11" y="28"/>
                  </a:cubicBezTo>
                  <a:cubicBezTo>
                    <a:pt x="11" y="29"/>
                    <a:pt x="10" y="30"/>
                    <a:pt x="10" y="31"/>
                  </a:cubicBezTo>
                  <a:cubicBezTo>
                    <a:pt x="3" y="33"/>
                    <a:pt x="3" y="33"/>
                    <a:pt x="3" y="33"/>
                  </a:cubicBezTo>
                  <a:cubicBezTo>
                    <a:pt x="2" y="34"/>
                    <a:pt x="1" y="35"/>
                    <a:pt x="1" y="36"/>
                  </a:cubicBezTo>
                  <a:cubicBezTo>
                    <a:pt x="0" y="39"/>
                    <a:pt x="0" y="41"/>
                    <a:pt x="0" y="43"/>
                  </a:cubicBezTo>
                  <a:cubicBezTo>
                    <a:pt x="0" y="45"/>
                    <a:pt x="0" y="47"/>
                    <a:pt x="1" y="49"/>
                  </a:cubicBezTo>
                  <a:cubicBezTo>
                    <a:pt x="1" y="50"/>
                    <a:pt x="2" y="52"/>
                    <a:pt x="3" y="52"/>
                  </a:cubicBezTo>
                  <a:cubicBezTo>
                    <a:pt x="10" y="54"/>
                    <a:pt x="10" y="54"/>
                    <a:pt x="10" y="54"/>
                  </a:cubicBezTo>
                  <a:cubicBezTo>
                    <a:pt x="10" y="56"/>
                    <a:pt x="11" y="57"/>
                    <a:pt x="11" y="58"/>
                  </a:cubicBezTo>
                  <a:cubicBezTo>
                    <a:pt x="8" y="64"/>
                    <a:pt x="8" y="64"/>
                    <a:pt x="8" y="64"/>
                  </a:cubicBezTo>
                  <a:cubicBezTo>
                    <a:pt x="8" y="65"/>
                    <a:pt x="8" y="67"/>
                    <a:pt x="9" y="68"/>
                  </a:cubicBezTo>
                  <a:cubicBezTo>
                    <a:pt x="11" y="71"/>
                    <a:pt x="14" y="74"/>
                    <a:pt x="18" y="77"/>
                  </a:cubicBezTo>
                  <a:cubicBezTo>
                    <a:pt x="19" y="78"/>
                    <a:pt x="20" y="78"/>
                    <a:pt x="22" y="77"/>
                  </a:cubicBezTo>
                  <a:cubicBezTo>
                    <a:pt x="28" y="74"/>
                    <a:pt x="28" y="74"/>
                    <a:pt x="28" y="74"/>
                  </a:cubicBezTo>
                  <a:cubicBezTo>
                    <a:pt x="29" y="75"/>
                    <a:pt x="30" y="75"/>
                    <a:pt x="31" y="76"/>
                  </a:cubicBezTo>
                  <a:cubicBezTo>
                    <a:pt x="34" y="82"/>
                    <a:pt x="34" y="82"/>
                    <a:pt x="34" y="82"/>
                  </a:cubicBezTo>
                  <a:cubicBezTo>
                    <a:pt x="34" y="84"/>
                    <a:pt x="35" y="85"/>
                    <a:pt x="37" y="85"/>
                  </a:cubicBezTo>
                  <a:cubicBezTo>
                    <a:pt x="39" y="85"/>
                    <a:pt x="41" y="85"/>
                    <a:pt x="43" y="85"/>
                  </a:cubicBezTo>
                  <a:cubicBezTo>
                    <a:pt x="45" y="85"/>
                    <a:pt x="47" y="85"/>
                    <a:pt x="49" y="85"/>
                  </a:cubicBezTo>
                  <a:cubicBezTo>
                    <a:pt x="51" y="85"/>
                    <a:pt x="52" y="84"/>
                    <a:pt x="52" y="82"/>
                  </a:cubicBezTo>
                  <a:cubicBezTo>
                    <a:pt x="55" y="76"/>
                    <a:pt x="55" y="76"/>
                    <a:pt x="55" y="76"/>
                  </a:cubicBezTo>
                  <a:cubicBezTo>
                    <a:pt x="56" y="75"/>
                    <a:pt x="57" y="75"/>
                    <a:pt x="58" y="74"/>
                  </a:cubicBezTo>
                  <a:cubicBezTo>
                    <a:pt x="65" y="77"/>
                    <a:pt x="65" y="77"/>
                    <a:pt x="65" y="77"/>
                  </a:cubicBezTo>
                  <a:cubicBezTo>
                    <a:pt x="66" y="78"/>
                    <a:pt x="67" y="78"/>
                    <a:pt x="68" y="77"/>
                  </a:cubicBezTo>
                  <a:cubicBezTo>
                    <a:pt x="72" y="74"/>
                    <a:pt x="75" y="71"/>
                    <a:pt x="77" y="68"/>
                  </a:cubicBezTo>
                  <a:cubicBezTo>
                    <a:pt x="78" y="67"/>
                    <a:pt x="78" y="65"/>
                    <a:pt x="78" y="64"/>
                  </a:cubicBezTo>
                  <a:cubicBezTo>
                    <a:pt x="75" y="58"/>
                    <a:pt x="75" y="58"/>
                    <a:pt x="75" y="58"/>
                  </a:cubicBezTo>
                  <a:cubicBezTo>
                    <a:pt x="75" y="57"/>
                    <a:pt x="76" y="56"/>
                    <a:pt x="76" y="54"/>
                  </a:cubicBezTo>
                  <a:cubicBezTo>
                    <a:pt x="83" y="52"/>
                    <a:pt x="83" y="52"/>
                    <a:pt x="83" y="52"/>
                  </a:cubicBezTo>
                  <a:cubicBezTo>
                    <a:pt x="84" y="52"/>
                    <a:pt x="85" y="50"/>
                    <a:pt x="85" y="49"/>
                  </a:cubicBezTo>
                  <a:cubicBezTo>
                    <a:pt x="86" y="47"/>
                    <a:pt x="86" y="45"/>
                    <a:pt x="86" y="43"/>
                  </a:cubicBezTo>
                  <a:cubicBezTo>
                    <a:pt x="86" y="41"/>
                    <a:pt x="86" y="39"/>
                    <a:pt x="85" y="36"/>
                  </a:cubicBezTo>
                  <a:moveTo>
                    <a:pt x="78" y="46"/>
                  </a:moveTo>
                  <a:cubicBezTo>
                    <a:pt x="72" y="48"/>
                    <a:pt x="72" y="48"/>
                    <a:pt x="72" y="48"/>
                  </a:cubicBezTo>
                  <a:cubicBezTo>
                    <a:pt x="71" y="48"/>
                    <a:pt x="70" y="49"/>
                    <a:pt x="70" y="51"/>
                  </a:cubicBezTo>
                  <a:cubicBezTo>
                    <a:pt x="69" y="52"/>
                    <a:pt x="68" y="54"/>
                    <a:pt x="67" y="56"/>
                  </a:cubicBezTo>
                  <a:cubicBezTo>
                    <a:pt x="67" y="57"/>
                    <a:pt x="67" y="58"/>
                    <a:pt x="67" y="59"/>
                  </a:cubicBezTo>
                  <a:cubicBezTo>
                    <a:pt x="70" y="65"/>
                    <a:pt x="70" y="65"/>
                    <a:pt x="70" y="65"/>
                  </a:cubicBezTo>
                  <a:cubicBezTo>
                    <a:pt x="69" y="67"/>
                    <a:pt x="67" y="68"/>
                    <a:pt x="66" y="70"/>
                  </a:cubicBezTo>
                  <a:cubicBezTo>
                    <a:pt x="60" y="67"/>
                    <a:pt x="60" y="67"/>
                    <a:pt x="60" y="67"/>
                  </a:cubicBezTo>
                  <a:cubicBezTo>
                    <a:pt x="59" y="66"/>
                    <a:pt x="57" y="66"/>
                    <a:pt x="56" y="67"/>
                  </a:cubicBezTo>
                  <a:cubicBezTo>
                    <a:pt x="55" y="68"/>
                    <a:pt x="53" y="69"/>
                    <a:pt x="51" y="69"/>
                  </a:cubicBezTo>
                  <a:cubicBezTo>
                    <a:pt x="50" y="70"/>
                    <a:pt x="49" y="70"/>
                    <a:pt x="48" y="72"/>
                  </a:cubicBezTo>
                  <a:cubicBezTo>
                    <a:pt x="46" y="78"/>
                    <a:pt x="46" y="78"/>
                    <a:pt x="46" y="78"/>
                  </a:cubicBezTo>
                  <a:cubicBezTo>
                    <a:pt x="44" y="78"/>
                    <a:pt x="42" y="78"/>
                    <a:pt x="40" y="78"/>
                  </a:cubicBezTo>
                  <a:cubicBezTo>
                    <a:pt x="38" y="72"/>
                    <a:pt x="38" y="72"/>
                    <a:pt x="38" y="72"/>
                  </a:cubicBezTo>
                  <a:cubicBezTo>
                    <a:pt x="37" y="70"/>
                    <a:pt x="36" y="70"/>
                    <a:pt x="35" y="69"/>
                  </a:cubicBezTo>
                  <a:cubicBezTo>
                    <a:pt x="33" y="69"/>
                    <a:pt x="31" y="68"/>
                    <a:pt x="30" y="67"/>
                  </a:cubicBezTo>
                  <a:cubicBezTo>
                    <a:pt x="29" y="66"/>
                    <a:pt x="27" y="66"/>
                    <a:pt x="26" y="67"/>
                  </a:cubicBezTo>
                  <a:cubicBezTo>
                    <a:pt x="20" y="70"/>
                    <a:pt x="20" y="70"/>
                    <a:pt x="20" y="70"/>
                  </a:cubicBezTo>
                  <a:cubicBezTo>
                    <a:pt x="19" y="68"/>
                    <a:pt x="17" y="67"/>
                    <a:pt x="16" y="65"/>
                  </a:cubicBezTo>
                  <a:cubicBezTo>
                    <a:pt x="19" y="59"/>
                    <a:pt x="19" y="59"/>
                    <a:pt x="19" y="59"/>
                  </a:cubicBezTo>
                  <a:cubicBezTo>
                    <a:pt x="19" y="58"/>
                    <a:pt x="19" y="57"/>
                    <a:pt x="19" y="56"/>
                  </a:cubicBezTo>
                  <a:cubicBezTo>
                    <a:pt x="18" y="54"/>
                    <a:pt x="17" y="52"/>
                    <a:pt x="16" y="51"/>
                  </a:cubicBezTo>
                  <a:cubicBezTo>
                    <a:pt x="16" y="49"/>
                    <a:pt x="15" y="48"/>
                    <a:pt x="14" y="48"/>
                  </a:cubicBezTo>
                  <a:cubicBezTo>
                    <a:pt x="8" y="46"/>
                    <a:pt x="8" y="46"/>
                    <a:pt x="8" y="46"/>
                  </a:cubicBezTo>
                  <a:cubicBezTo>
                    <a:pt x="8" y="45"/>
                    <a:pt x="8" y="44"/>
                    <a:pt x="8" y="43"/>
                  </a:cubicBezTo>
                  <a:cubicBezTo>
                    <a:pt x="8" y="42"/>
                    <a:pt x="8" y="41"/>
                    <a:pt x="8" y="39"/>
                  </a:cubicBezTo>
                  <a:cubicBezTo>
                    <a:pt x="14" y="37"/>
                    <a:pt x="14" y="37"/>
                    <a:pt x="14" y="37"/>
                  </a:cubicBezTo>
                  <a:cubicBezTo>
                    <a:pt x="15" y="37"/>
                    <a:pt x="16" y="36"/>
                    <a:pt x="16" y="35"/>
                  </a:cubicBezTo>
                  <a:cubicBezTo>
                    <a:pt x="17" y="33"/>
                    <a:pt x="18" y="31"/>
                    <a:pt x="19" y="29"/>
                  </a:cubicBezTo>
                  <a:cubicBezTo>
                    <a:pt x="19" y="28"/>
                    <a:pt x="19" y="27"/>
                    <a:pt x="19" y="26"/>
                  </a:cubicBezTo>
                  <a:cubicBezTo>
                    <a:pt x="16" y="20"/>
                    <a:pt x="16" y="20"/>
                    <a:pt x="16" y="20"/>
                  </a:cubicBezTo>
                  <a:cubicBezTo>
                    <a:pt x="17" y="18"/>
                    <a:pt x="19" y="17"/>
                    <a:pt x="20" y="15"/>
                  </a:cubicBezTo>
                  <a:cubicBezTo>
                    <a:pt x="26" y="18"/>
                    <a:pt x="26" y="18"/>
                    <a:pt x="26" y="18"/>
                  </a:cubicBezTo>
                  <a:cubicBezTo>
                    <a:pt x="27" y="19"/>
                    <a:pt x="29" y="19"/>
                    <a:pt x="30" y="18"/>
                  </a:cubicBezTo>
                  <a:cubicBezTo>
                    <a:pt x="31" y="17"/>
                    <a:pt x="33" y="17"/>
                    <a:pt x="35" y="16"/>
                  </a:cubicBezTo>
                  <a:cubicBezTo>
                    <a:pt x="36" y="16"/>
                    <a:pt x="37" y="15"/>
                    <a:pt x="38" y="14"/>
                  </a:cubicBezTo>
                  <a:cubicBezTo>
                    <a:pt x="40" y="7"/>
                    <a:pt x="40" y="7"/>
                    <a:pt x="40" y="7"/>
                  </a:cubicBezTo>
                  <a:cubicBezTo>
                    <a:pt x="42" y="7"/>
                    <a:pt x="44" y="7"/>
                    <a:pt x="46" y="7"/>
                  </a:cubicBezTo>
                  <a:cubicBezTo>
                    <a:pt x="48" y="14"/>
                    <a:pt x="48" y="14"/>
                    <a:pt x="48" y="14"/>
                  </a:cubicBezTo>
                  <a:cubicBezTo>
                    <a:pt x="49" y="15"/>
                    <a:pt x="50" y="16"/>
                    <a:pt x="51" y="16"/>
                  </a:cubicBezTo>
                  <a:cubicBezTo>
                    <a:pt x="53" y="17"/>
                    <a:pt x="55" y="17"/>
                    <a:pt x="56" y="18"/>
                  </a:cubicBezTo>
                  <a:cubicBezTo>
                    <a:pt x="57" y="19"/>
                    <a:pt x="59" y="19"/>
                    <a:pt x="60" y="18"/>
                  </a:cubicBezTo>
                  <a:cubicBezTo>
                    <a:pt x="66" y="15"/>
                    <a:pt x="66" y="15"/>
                    <a:pt x="66" y="15"/>
                  </a:cubicBezTo>
                  <a:cubicBezTo>
                    <a:pt x="67" y="17"/>
                    <a:pt x="69" y="18"/>
                    <a:pt x="70" y="20"/>
                  </a:cubicBezTo>
                  <a:cubicBezTo>
                    <a:pt x="67" y="26"/>
                    <a:pt x="67" y="26"/>
                    <a:pt x="67" y="26"/>
                  </a:cubicBezTo>
                  <a:cubicBezTo>
                    <a:pt x="67" y="27"/>
                    <a:pt x="67" y="28"/>
                    <a:pt x="67" y="29"/>
                  </a:cubicBezTo>
                  <a:cubicBezTo>
                    <a:pt x="68" y="31"/>
                    <a:pt x="69" y="33"/>
                    <a:pt x="70" y="35"/>
                  </a:cubicBezTo>
                  <a:cubicBezTo>
                    <a:pt x="70" y="36"/>
                    <a:pt x="71" y="37"/>
                    <a:pt x="72" y="37"/>
                  </a:cubicBezTo>
                  <a:cubicBezTo>
                    <a:pt x="78" y="39"/>
                    <a:pt x="78" y="39"/>
                    <a:pt x="78" y="39"/>
                  </a:cubicBezTo>
                  <a:cubicBezTo>
                    <a:pt x="78" y="41"/>
                    <a:pt x="78" y="42"/>
                    <a:pt x="78" y="43"/>
                  </a:cubicBezTo>
                  <a:cubicBezTo>
                    <a:pt x="78" y="44"/>
                    <a:pt x="78" y="45"/>
                    <a:pt x="78" y="4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87" name="淘宝店chenying0907 55"/>
            <p:cNvSpPr>
              <a:spLocks noEditPoints="1"/>
            </p:cNvSpPr>
            <p:nvPr/>
          </p:nvSpPr>
          <p:spPr bwMode="auto">
            <a:xfrm>
              <a:off x="887" y="1883"/>
              <a:ext cx="69" cy="68"/>
            </a:xfrm>
            <a:custGeom>
              <a:avLst/>
              <a:gdLst>
                <a:gd name="T0" fmla="*/ 17 w 34"/>
                <a:gd name="T1" fmla="*/ 0 h 34"/>
                <a:gd name="T2" fmla="*/ 0 w 34"/>
                <a:gd name="T3" fmla="*/ 17 h 34"/>
                <a:gd name="T4" fmla="*/ 17 w 34"/>
                <a:gd name="T5" fmla="*/ 34 h 34"/>
                <a:gd name="T6" fmla="*/ 34 w 34"/>
                <a:gd name="T7" fmla="*/ 17 h 34"/>
                <a:gd name="T8" fmla="*/ 17 w 34"/>
                <a:gd name="T9" fmla="*/ 0 h 34"/>
                <a:gd name="T10" fmla="*/ 17 w 34"/>
                <a:gd name="T11" fmla="*/ 26 h 34"/>
                <a:gd name="T12" fmla="*/ 7 w 34"/>
                <a:gd name="T13" fmla="*/ 17 h 34"/>
                <a:gd name="T14" fmla="*/ 17 w 34"/>
                <a:gd name="T15" fmla="*/ 7 h 34"/>
                <a:gd name="T16" fmla="*/ 27 w 34"/>
                <a:gd name="T17" fmla="*/ 17 h 34"/>
                <a:gd name="T18" fmla="*/ 17 w 34"/>
                <a:gd name="T1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0"/>
                  </a:moveTo>
                  <a:cubicBezTo>
                    <a:pt x="8" y="0"/>
                    <a:pt x="0" y="7"/>
                    <a:pt x="0" y="17"/>
                  </a:cubicBezTo>
                  <a:cubicBezTo>
                    <a:pt x="0" y="26"/>
                    <a:pt x="8" y="34"/>
                    <a:pt x="17" y="34"/>
                  </a:cubicBezTo>
                  <a:cubicBezTo>
                    <a:pt x="26" y="34"/>
                    <a:pt x="34" y="26"/>
                    <a:pt x="34" y="17"/>
                  </a:cubicBezTo>
                  <a:cubicBezTo>
                    <a:pt x="34" y="7"/>
                    <a:pt x="26" y="0"/>
                    <a:pt x="17" y="0"/>
                  </a:cubicBezTo>
                  <a:moveTo>
                    <a:pt x="17" y="26"/>
                  </a:moveTo>
                  <a:cubicBezTo>
                    <a:pt x="12" y="26"/>
                    <a:pt x="7" y="22"/>
                    <a:pt x="7" y="17"/>
                  </a:cubicBezTo>
                  <a:cubicBezTo>
                    <a:pt x="7" y="11"/>
                    <a:pt x="12" y="7"/>
                    <a:pt x="17" y="7"/>
                  </a:cubicBezTo>
                  <a:cubicBezTo>
                    <a:pt x="22" y="7"/>
                    <a:pt x="27" y="11"/>
                    <a:pt x="27" y="17"/>
                  </a:cubicBezTo>
                  <a:cubicBezTo>
                    <a:pt x="27" y="22"/>
                    <a:pt x="22" y="26"/>
                    <a:pt x="17" y="2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4088" name="PA_任意多边形 56"/>
          <p:cNvSpPr>
            <a:spLocks noEditPoints="1"/>
          </p:cNvSpPr>
          <p:nvPr>
            <p:custDataLst>
              <p:tags r:id="rId3"/>
            </p:custDataLst>
          </p:nvPr>
        </p:nvSpPr>
        <p:spPr bwMode="auto">
          <a:xfrm>
            <a:off x="2328864" y="3136598"/>
            <a:ext cx="276225" cy="190559"/>
          </a:xfrm>
          <a:custGeom>
            <a:avLst/>
            <a:gdLst>
              <a:gd name="T0" fmla="*/ 82 w 86"/>
              <a:gd name="T1" fmla="*/ 7 h 59"/>
              <a:gd name="T2" fmla="*/ 74 w 86"/>
              <a:gd name="T3" fmla="*/ 4 h 59"/>
              <a:gd name="T4" fmla="*/ 66 w 86"/>
              <a:gd name="T5" fmla="*/ 7 h 59"/>
              <a:gd name="T6" fmla="*/ 63 w 86"/>
              <a:gd name="T7" fmla="*/ 15 h 59"/>
              <a:gd name="T8" fmla="*/ 64 w 86"/>
              <a:gd name="T9" fmla="*/ 20 h 59"/>
              <a:gd name="T10" fmla="*/ 50 w 86"/>
              <a:gd name="T11" fmla="*/ 32 h 59"/>
              <a:gd name="T12" fmla="*/ 42 w 86"/>
              <a:gd name="T13" fmla="*/ 30 h 59"/>
              <a:gd name="T14" fmla="*/ 35 w 86"/>
              <a:gd name="T15" fmla="*/ 32 h 59"/>
              <a:gd name="T16" fmla="*/ 25 w 86"/>
              <a:gd name="T17" fmla="*/ 20 h 59"/>
              <a:gd name="T18" fmla="*/ 23 w 86"/>
              <a:gd name="T19" fmla="*/ 4 h 59"/>
              <a:gd name="T20" fmla="*/ 14 w 86"/>
              <a:gd name="T21" fmla="*/ 0 h 59"/>
              <a:gd name="T22" fmla="*/ 4 w 86"/>
              <a:gd name="T23" fmla="*/ 4 h 59"/>
              <a:gd name="T24" fmla="*/ 0 w 86"/>
              <a:gd name="T25" fmla="*/ 14 h 59"/>
              <a:gd name="T26" fmla="*/ 4 w 86"/>
              <a:gd name="T27" fmla="*/ 23 h 59"/>
              <a:gd name="T28" fmla="*/ 14 w 86"/>
              <a:gd name="T29" fmla="*/ 27 h 59"/>
              <a:gd name="T30" fmla="*/ 20 w 86"/>
              <a:gd name="T31" fmla="*/ 25 h 59"/>
              <a:gd name="T32" fmla="*/ 30 w 86"/>
              <a:gd name="T33" fmla="*/ 37 h 59"/>
              <a:gd name="T34" fmla="*/ 32 w 86"/>
              <a:gd name="T35" fmla="*/ 55 h 59"/>
              <a:gd name="T36" fmla="*/ 42 w 86"/>
              <a:gd name="T37" fmla="*/ 59 h 59"/>
              <a:gd name="T38" fmla="*/ 52 w 86"/>
              <a:gd name="T39" fmla="*/ 55 h 59"/>
              <a:gd name="T40" fmla="*/ 55 w 86"/>
              <a:gd name="T41" fmla="*/ 38 h 59"/>
              <a:gd name="T42" fmla="*/ 69 w 86"/>
              <a:gd name="T43" fmla="*/ 25 h 59"/>
              <a:gd name="T44" fmla="*/ 74 w 86"/>
              <a:gd name="T45" fmla="*/ 27 h 59"/>
              <a:gd name="T46" fmla="*/ 82 w 86"/>
              <a:gd name="T47" fmla="*/ 23 h 59"/>
              <a:gd name="T48" fmla="*/ 86 w 86"/>
              <a:gd name="T49" fmla="*/ 15 h 59"/>
              <a:gd name="T50" fmla="*/ 82 w 86"/>
              <a:gd name="T51" fmla="*/ 7 h 59"/>
              <a:gd name="T52" fmla="*/ 9 w 86"/>
              <a:gd name="T53" fmla="*/ 18 h 59"/>
              <a:gd name="T54" fmla="*/ 8 w 86"/>
              <a:gd name="T55" fmla="*/ 14 h 59"/>
              <a:gd name="T56" fmla="*/ 9 w 86"/>
              <a:gd name="T57" fmla="*/ 9 h 59"/>
              <a:gd name="T58" fmla="*/ 14 w 86"/>
              <a:gd name="T59" fmla="*/ 8 h 59"/>
              <a:gd name="T60" fmla="*/ 18 w 86"/>
              <a:gd name="T61" fmla="*/ 9 h 59"/>
              <a:gd name="T62" fmla="*/ 18 w 86"/>
              <a:gd name="T63" fmla="*/ 18 h 59"/>
              <a:gd name="T64" fmla="*/ 9 w 86"/>
              <a:gd name="T65" fmla="*/ 18 h 59"/>
              <a:gd name="T66" fmla="*/ 77 w 86"/>
              <a:gd name="T67" fmla="*/ 18 h 59"/>
              <a:gd name="T68" fmla="*/ 71 w 86"/>
              <a:gd name="T69" fmla="*/ 18 h 59"/>
              <a:gd name="T70" fmla="*/ 70 w 86"/>
              <a:gd name="T71" fmla="*/ 15 h 59"/>
              <a:gd name="T72" fmla="*/ 71 w 86"/>
              <a:gd name="T73" fmla="*/ 12 h 59"/>
              <a:gd name="T74" fmla="*/ 74 w 86"/>
              <a:gd name="T75" fmla="*/ 11 h 59"/>
              <a:gd name="T76" fmla="*/ 77 w 86"/>
              <a:gd name="T77" fmla="*/ 12 h 59"/>
              <a:gd name="T78" fmla="*/ 78 w 86"/>
              <a:gd name="T79" fmla="*/ 15 h 59"/>
              <a:gd name="T80" fmla="*/ 77 w 86"/>
              <a:gd name="T81"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59">
                <a:moveTo>
                  <a:pt x="82" y="7"/>
                </a:moveTo>
                <a:cubicBezTo>
                  <a:pt x="80" y="5"/>
                  <a:pt x="77" y="4"/>
                  <a:pt x="74" y="4"/>
                </a:cubicBezTo>
                <a:cubicBezTo>
                  <a:pt x="71" y="4"/>
                  <a:pt x="68" y="5"/>
                  <a:pt x="66" y="7"/>
                </a:cubicBezTo>
                <a:cubicBezTo>
                  <a:pt x="64" y="9"/>
                  <a:pt x="63" y="12"/>
                  <a:pt x="63" y="15"/>
                </a:cubicBezTo>
                <a:cubicBezTo>
                  <a:pt x="63" y="17"/>
                  <a:pt x="63" y="18"/>
                  <a:pt x="64" y="20"/>
                </a:cubicBezTo>
                <a:cubicBezTo>
                  <a:pt x="50" y="32"/>
                  <a:pt x="50" y="32"/>
                  <a:pt x="50" y="32"/>
                </a:cubicBezTo>
                <a:cubicBezTo>
                  <a:pt x="47" y="31"/>
                  <a:pt x="45" y="30"/>
                  <a:pt x="42" y="30"/>
                </a:cubicBezTo>
                <a:cubicBezTo>
                  <a:pt x="40" y="30"/>
                  <a:pt x="37" y="31"/>
                  <a:pt x="35" y="32"/>
                </a:cubicBezTo>
                <a:cubicBezTo>
                  <a:pt x="25" y="20"/>
                  <a:pt x="25" y="20"/>
                  <a:pt x="25" y="20"/>
                </a:cubicBezTo>
                <a:cubicBezTo>
                  <a:pt x="28" y="15"/>
                  <a:pt x="27" y="8"/>
                  <a:pt x="23" y="4"/>
                </a:cubicBezTo>
                <a:cubicBezTo>
                  <a:pt x="21" y="2"/>
                  <a:pt x="17" y="0"/>
                  <a:pt x="14" y="0"/>
                </a:cubicBezTo>
                <a:cubicBezTo>
                  <a:pt x="10" y="0"/>
                  <a:pt x="7" y="2"/>
                  <a:pt x="4" y="4"/>
                </a:cubicBezTo>
                <a:cubicBezTo>
                  <a:pt x="2" y="7"/>
                  <a:pt x="0" y="10"/>
                  <a:pt x="0" y="14"/>
                </a:cubicBezTo>
                <a:cubicBezTo>
                  <a:pt x="0" y="17"/>
                  <a:pt x="2" y="20"/>
                  <a:pt x="4" y="23"/>
                </a:cubicBezTo>
                <a:cubicBezTo>
                  <a:pt x="7" y="25"/>
                  <a:pt x="10" y="27"/>
                  <a:pt x="14" y="27"/>
                </a:cubicBezTo>
                <a:cubicBezTo>
                  <a:pt x="16" y="27"/>
                  <a:pt x="18" y="26"/>
                  <a:pt x="20" y="25"/>
                </a:cubicBezTo>
                <a:cubicBezTo>
                  <a:pt x="30" y="37"/>
                  <a:pt x="30" y="37"/>
                  <a:pt x="30" y="37"/>
                </a:cubicBezTo>
                <a:cubicBezTo>
                  <a:pt x="27" y="43"/>
                  <a:pt x="27" y="50"/>
                  <a:pt x="32" y="55"/>
                </a:cubicBezTo>
                <a:cubicBezTo>
                  <a:pt x="35" y="58"/>
                  <a:pt x="38" y="59"/>
                  <a:pt x="42" y="59"/>
                </a:cubicBezTo>
                <a:cubicBezTo>
                  <a:pt x="46" y="59"/>
                  <a:pt x="50" y="58"/>
                  <a:pt x="52" y="55"/>
                </a:cubicBezTo>
                <a:cubicBezTo>
                  <a:pt x="57" y="50"/>
                  <a:pt x="58" y="43"/>
                  <a:pt x="55" y="38"/>
                </a:cubicBezTo>
                <a:cubicBezTo>
                  <a:pt x="69" y="25"/>
                  <a:pt x="69" y="25"/>
                  <a:pt x="69" y="25"/>
                </a:cubicBezTo>
                <a:cubicBezTo>
                  <a:pt x="71" y="26"/>
                  <a:pt x="72" y="27"/>
                  <a:pt x="74" y="27"/>
                </a:cubicBezTo>
                <a:cubicBezTo>
                  <a:pt x="77" y="27"/>
                  <a:pt x="80" y="25"/>
                  <a:pt x="82" y="23"/>
                </a:cubicBezTo>
                <a:cubicBezTo>
                  <a:pt x="85" y="21"/>
                  <a:pt x="86" y="18"/>
                  <a:pt x="86" y="15"/>
                </a:cubicBezTo>
                <a:cubicBezTo>
                  <a:pt x="86" y="12"/>
                  <a:pt x="85" y="9"/>
                  <a:pt x="82" y="7"/>
                </a:cubicBezTo>
                <a:moveTo>
                  <a:pt x="9" y="18"/>
                </a:moveTo>
                <a:cubicBezTo>
                  <a:pt x="8" y="17"/>
                  <a:pt x="8" y="15"/>
                  <a:pt x="8" y="14"/>
                </a:cubicBezTo>
                <a:cubicBezTo>
                  <a:pt x="8" y="12"/>
                  <a:pt x="8" y="10"/>
                  <a:pt x="9" y="9"/>
                </a:cubicBezTo>
                <a:cubicBezTo>
                  <a:pt x="11" y="8"/>
                  <a:pt x="12" y="8"/>
                  <a:pt x="14" y="8"/>
                </a:cubicBezTo>
                <a:cubicBezTo>
                  <a:pt x="15" y="8"/>
                  <a:pt x="17" y="8"/>
                  <a:pt x="18" y="9"/>
                </a:cubicBezTo>
                <a:cubicBezTo>
                  <a:pt x="20" y="12"/>
                  <a:pt x="20" y="15"/>
                  <a:pt x="18" y="18"/>
                </a:cubicBezTo>
                <a:cubicBezTo>
                  <a:pt x="16" y="20"/>
                  <a:pt x="12" y="20"/>
                  <a:pt x="9" y="18"/>
                </a:cubicBezTo>
                <a:moveTo>
                  <a:pt x="77" y="18"/>
                </a:moveTo>
                <a:cubicBezTo>
                  <a:pt x="76" y="20"/>
                  <a:pt x="73" y="20"/>
                  <a:pt x="71" y="18"/>
                </a:cubicBezTo>
                <a:cubicBezTo>
                  <a:pt x="71" y="17"/>
                  <a:pt x="70" y="16"/>
                  <a:pt x="70" y="15"/>
                </a:cubicBezTo>
                <a:cubicBezTo>
                  <a:pt x="70" y="14"/>
                  <a:pt x="71" y="13"/>
                  <a:pt x="71" y="12"/>
                </a:cubicBezTo>
                <a:cubicBezTo>
                  <a:pt x="72" y="11"/>
                  <a:pt x="73" y="11"/>
                  <a:pt x="74" y="11"/>
                </a:cubicBezTo>
                <a:cubicBezTo>
                  <a:pt x="75" y="11"/>
                  <a:pt x="76" y="11"/>
                  <a:pt x="77" y="12"/>
                </a:cubicBezTo>
                <a:cubicBezTo>
                  <a:pt x="78" y="13"/>
                  <a:pt x="78" y="14"/>
                  <a:pt x="78" y="15"/>
                </a:cubicBezTo>
                <a:cubicBezTo>
                  <a:pt x="78" y="16"/>
                  <a:pt x="78" y="17"/>
                  <a:pt x="77" y="1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9" name="PA_淘宝店chenying0907 38"/>
          <p:cNvGrpSpPr/>
          <p:nvPr>
            <p:custDataLst>
              <p:tags r:id="rId4"/>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5"/>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9"/>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6"/>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 name="文本框 9"/>
          <p:cNvSpPr txBox="1"/>
          <p:nvPr/>
        </p:nvSpPr>
        <p:spPr>
          <a:xfrm>
            <a:off x="477520" y="654685"/>
            <a:ext cx="5080000" cy="195326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软件质量因素</a:t>
            </a:r>
            <a:endParaRPr lang="zh-CN" sz="1050" b="0">
              <a:ea typeface="宋体" panose="02010600030101010101" pitchFamily="2" charset="-122"/>
            </a:endParaRPr>
          </a:p>
          <a:p>
            <a:pPr indent="0"/>
            <a:r>
              <a:rPr lang="zh-CN" sz="1050" b="0">
                <a:ea typeface="宋体" panose="02010600030101010101" pitchFamily="2" charset="-122"/>
              </a:rPr>
              <a:t>功能性：改月球软件确保能实现发布公告，加入公告，显示公告，即时通信，赛后评价等所需的全部功能。</a:t>
            </a:r>
          </a:p>
          <a:p>
            <a:pPr indent="0"/>
            <a:r>
              <a:rPr lang="zh-CN" sz="1050" b="0">
                <a:ea typeface="宋体" panose="02010600030101010101" pitchFamily="2" charset="-122"/>
              </a:rPr>
              <a:t>可靠性：对数据库信息的访问，必须完全正确，确保用户顺利的进行操作，备份相关数据。</a:t>
            </a:r>
          </a:p>
          <a:p>
            <a:pPr indent="0"/>
            <a:r>
              <a:rPr lang="zh-CN" sz="1050" b="0">
                <a:ea typeface="宋体" panose="02010600030101010101" pitchFamily="2" charset="-122"/>
              </a:rPr>
              <a:t>可维护性：通过更新云端数据库上的代码，能对该小程序进行相应的更正，使其不用重新再发布。</a:t>
            </a:r>
          </a:p>
          <a:p>
            <a:pPr indent="0"/>
            <a:r>
              <a:rPr lang="zh-CN" sz="1050" b="0">
                <a:ea typeface="宋体" panose="02010600030101010101" pitchFamily="2" charset="-122"/>
              </a:rPr>
              <a:t>可用性：全天开放，系统稳定的情况下，确保与服务器端的通信正常。</a:t>
            </a:r>
          </a:p>
          <a:p>
            <a:pPr indent="0"/>
            <a:r>
              <a:rPr lang="zh-CN" sz="1050" b="0">
                <a:ea typeface="宋体" panose="02010600030101010101" pitchFamily="2" charset="-122"/>
              </a:rPr>
              <a:t>易用性：通过简易直接的</a:t>
            </a:r>
            <a:r>
              <a:rPr lang="en-US" sz="1050" b="0">
                <a:latin typeface="宋体" panose="02010600030101010101" pitchFamily="2" charset="-122"/>
              </a:rPr>
              <a:t>UI</a:t>
            </a:r>
            <a:r>
              <a:rPr lang="zh-CN" sz="1050" b="0">
                <a:ea typeface="宋体" panose="02010600030101010101" pitchFamily="2" charset="-122"/>
              </a:rPr>
              <a:t>设计，能够使篮球爱好者迅速获知如何操作该系统。</a:t>
            </a:r>
          </a:p>
          <a:p>
            <a:pPr indent="0"/>
            <a:r>
              <a:rPr lang="zh-CN" sz="1050" b="0">
                <a:ea typeface="宋体" panose="02010600030101010101" pitchFamily="2" charset="-122"/>
              </a:rPr>
              <a:t>可移植性：对任意终端设备来讲，登录自己的微信即可使用该系统。</a:t>
            </a:r>
          </a:p>
          <a:p>
            <a:pPr indent="0"/>
            <a:r>
              <a:rPr lang="zh-CN" sz="1050" b="0">
                <a:ea typeface="宋体" panose="02010600030101010101" pitchFamily="2" charset="-122"/>
              </a:rPr>
              <a:t>灵活性：即用即退，占用内存小，基本不会造成终端设备卡顿等现象。</a:t>
            </a:r>
            <a:endParaRPr lang="zh-CN" altLang="en-US"/>
          </a:p>
        </p:txBody>
      </p:sp>
      <p:sp>
        <p:nvSpPr>
          <p:cNvPr id="11" name="文本框 10"/>
          <p:cNvSpPr txBox="1"/>
          <p:nvPr/>
        </p:nvSpPr>
        <p:spPr>
          <a:xfrm>
            <a:off x="477520" y="2615247"/>
            <a:ext cx="5080000" cy="983615"/>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设计和实现的约束</a:t>
            </a:r>
            <a:endParaRPr lang="zh-CN" sz="1050" b="0">
              <a:ea typeface="宋体" panose="02010600030101010101" pitchFamily="2" charset="-122"/>
            </a:endParaRPr>
          </a:p>
          <a:p>
            <a:pPr indent="0"/>
            <a:r>
              <a:rPr lang="zh-CN" sz="1050" b="0">
                <a:ea typeface="宋体" panose="02010600030101010101" pitchFamily="2" charset="-122"/>
              </a:rPr>
              <a:t>设备需求：</a:t>
            </a:r>
            <a:r>
              <a:rPr lang="en-US" sz="1050" b="0">
                <a:latin typeface="Calibri" panose="020F0502020204030204" charset="0"/>
              </a:rPr>
              <a:t>4</a:t>
            </a:r>
            <a:r>
              <a:rPr lang="zh-CN" sz="1050" b="0">
                <a:ea typeface="宋体" panose="02010600030101010101" pitchFamily="2" charset="-122"/>
              </a:rPr>
              <a:t>台</a:t>
            </a:r>
            <a:r>
              <a:rPr lang="en-US" sz="1050" b="0">
                <a:latin typeface="宋体" panose="02010600030101010101" pitchFamily="2" charset="-122"/>
              </a:rPr>
              <a:t>pc</a:t>
            </a:r>
            <a:r>
              <a:rPr lang="zh-CN" sz="1050" b="0">
                <a:ea typeface="宋体" panose="02010600030101010101" pitchFamily="2" charset="-122"/>
              </a:rPr>
              <a:t>机，其中一台支持</a:t>
            </a:r>
            <a:r>
              <a:rPr lang="en-US" sz="1050" b="0">
                <a:latin typeface="Calibri" panose="020F0502020204030204" charset="0"/>
              </a:rPr>
              <a:t>macOS</a:t>
            </a:r>
            <a:r>
              <a:rPr lang="zh-CN" sz="1050" b="0">
                <a:ea typeface="宋体" panose="02010600030101010101" pitchFamily="2" charset="-122"/>
              </a:rPr>
              <a:t>，服务器租用腾讯云服务器，</a:t>
            </a:r>
            <a:r>
              <a:rPr lang="en-US" sz="1050" b="0">
                <a:latin typeface="Calibri" panose="020F0502020204030204" charset="0"/>
              </a:rPr>
              <a:t>4</a:t>
            </a:r>
            <a:r>
              <a:rPr lang="zh-CN" sz="1050" b="0">
                <a:ea typeface="宋体" panose="02010600030101010101" pitchFamily="2" charset="-122"/>
              </a:rPr>
              <a:t>台智能机，</a:t>
            </a:r>
            <a:r>
              <a:rPr lang="en-US" sz="1050" b="0">
                <a:latin typeface="Calibri" panose="020F0502020204030204" charset="0"/>
              </a:rPr>
              <a:t>2</a:t>
            </a:r>
            <a:r>
              <a:rPr lang="zh-CN" sz="1050" b="0">
                <a:ea typeface="宋体" panose="02010600030101010101" pitchFamily="2" charset="-122"/>
              </a:rPr>
              <a:t>台支持</a:t>
            </a:r>
            <a:r>
              <a:rPr lang="en-US" sz="1050" b="0">
                <a:latin typeface="Calibri" panose="020F0502020204030204" charset="0"/>
              </a:rPr>
              <a:t>A</a:t>
            </a:r>
            <a:r>
              <a:rPr lang="en-US" sz="1050" b="0">
                <a:latin typeface="宋体" panose="02010600030101010101" pitchFamily="2" charset="-122"/>
              </a:rPr>
              <a:t>ndroid</a:t>
            </a:r>
            <a:r>
              <a:rPr lang="zh-CN" sz="1050" b="0">
                <a:ea typeface="宋体" panose="02010600030101010101" pitchFamily="2" charset="-122"/>
              </a:rPr>
              <a:t>，</a:t>
            </a:r>
            <a:r>
              <a:rPr lang="en-US" sz="1050" b="0">
                <a:latin typeface="Calibri" panose="020F0502020204030204" charset="0"/>
              </a:rPr>
              <a:t>2</a:t>
            </a:r>
            <a:r>
              <a:rPr lang="zh-CN" sz="1050" b="0">
                <a:ea typeface="宋体" panose="02010600030101010101" pitchFamily="2" charset="-122"/>
              </a:rPr>
              <a:t>台支持</a:t>
            </a:r>
            <a:r>
              <a:rPr lang="en-US" sz="1050" b="0">
                <a:latin typeface="Calibri" panose="020F0502020204030204" charset="0"/>
              </a:rPr>
              <a:t>ios.</a:t>
            </a:r>
            <a:endParaRPr lang="zh-CN" sz="1050" b="0">
              <a:ea typeface="宋体" panose="02010600030101010101" pitchFamily="2" charset="-122"/>
            </a:endParaRPr>
          </a:p>
          <a:p>
            <a:pPr indent="0"/>
            <a:r>
              <a:rPr lang="zh-CN" sz="1050" b="0">
                <a:ea typeface="宋体" panose="02010600030101010101" pitchFamily="2" charset="-122"/>
              </a:rPr>
              <a:t>软件需求：</a:t>
            </a:r>
            <a:r>
              <a:rPr lang="en-US" sz="1050" b="0">
                <a:latin typeface="宋体" panose="02010600030101010101" pitchFamily="2" charset="-122"/>
              </a:rPr>
              <a:t>VScode</a:t>
            </a:r>
            <a:r>
              <a:rPr lang="zh-CN" sz="1050" b="0">
                <a:ea typeface="宋体" panose="02010600030101010101" pitchFamily="2" charset="-122"/>
              </a:rPr>
              <a:t>、</a:t>
            </a:r>
            <a:r>
              <a:rPr lang="en-US" sz="1050" b="0">
                <a:latin typeface="宋体" panose="02010600030101010101" pitchFamily="2" charset="-122"/>
              </a:rPr>
              <a:t>Axure</a:t>
            </a:r>
            <a:r>
              <a:rPr lang="zh-CN" sz="1050" b="0">
                <a:ea typeface="宋体" panose="02010600030101010101" pitchFamily="2" charset="-122"/>
              </a:rPr>
              <a:t> RP、MySQL、</a:t>
            </a:r>
            <a:r>
              <a:rPr lang="en-US" sz="1050" b="0">
                <a:latin typeface="宋体" panose="02010600030101010101" pitchFamily="2" charset="-122"/>
              </a:rPr>
              <a:t>G</a:t>
            </a:r>
            <a:r>
              <a:rPr lang="zh-CN" sz="1050" b="0">
                <a:ea typeface="宋体" panose="02010600030101010101" pitchFamily="2" charset="-122"/>
              </a:rPr>
              <a:t>it、</a:t>
            </a:r>
            <a:r>
              <a:rPr lang="en-US" sz="1050" b="0">
                <a:latin typeface="宋体" panose="02010600030101010101" pitchFamily="2" charset="-122"/>
              </a:rPr>
              <a:t>P</a:t>
            </a:r>
            <a:r>
              <a:rPr lang="zh-CN" sz="1050" b="0">
                <a:ea typeface="宋体" panose="02010600030101010101" pitchFamily="2" charset="-122"/>
              </a:rPr>
              <a:t>roject、Wxml、</a:t>
            </a:r>
            <a:r>
              <a:rPr lang="en-US" sz="1050" b="0">
                <a:latin typeface="宋体" panose="02010600030101010101" pitchFamily="2" charset="-122"/>
              </a:rPr>
              <a:t>Wxss</a:t>
            </a:r>
            <a:r>
              <a:rPr lang="zh-CN" sz="1050" b="0">
                <a:ea typeface="宋体" panose="02010600030101010101" pitchFamily="2" charset="-122"/>
              </a:rPr>
              <a:t>、微信</a:t>
            </a:r>
            <a:r>
              <a:rPr lang="en-US" sz="1050" b="0">
                <a:latin typeface="宋体" panose="02010600030101010101" pitchFamily="2" charset="-122"/>
              </a:rPr>
              <a:t>web</a:t>
            </a:r>
            <a:r>
              <a:rPr lang="zh-CN" sz="1050" b="0">
                <a:ea typeface="宋体" panose="02010600030101010101" pitchFamily="2" charset="-122"/>
              </a:rPr>
              <a:t>开发者工具等软件。</a:t>
            </a:r>
            <a:endParaRPr lang="zh-CN" altLang="en-US"/>
          </a:p>
        </p:txBody>
      </p:sp>
      <p:sp>
        <p:nvSpPr>
          <p:cNvPr id="12" name="文本框 11"/>
          <p:cNvSpPr txBox="1"/>
          <p:nvPr/>
        </p:nvSpPr>
        <p:spPr>
          <a:xfrm>
            <a:off x="538480" y="3787140"/>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数据</a:t>
            </a:r>
            <a:endParaRPr lang="zh-CN" sz="1050" b="0">
              <a:ea typeface="宋体" panose="02010600030101010101" pitchFamily="2" charset="-122"/>
            </a:endParaRPr>
          </a:p>
          <a:p>
            <a:pPr indent="0"/>
            <a:r>
              <a:rPr lang="zh-CN" sz="1050" b="0">
                <a:ea typeface="宋体" panose="02010600030101010101" pitchFamily="2" charset="-122"/>
              </a:rPr>
              <a:t>提供简易的界面</a:t>
            </a:r>
            <a:r>
              <a:rPr lang="en-US" sz="1050" b="0">
                <a:latin typeface="宋体" panose="02010600030101010101" pitchFamily="2" charset="-122"/>
              </a:rPr>
              <a:t>ui</a:t>
            </a:r>
            <a:r>
              <a:rPr lang="zh-CN" sz="1050" b="0">
                <a:ea typeface="宋体" panose="02010600030101010101" pitchFamily="2" charset="-122"/>
              </a:rPr>
              <a:t>，用户选择相应的按键，输入属于自己的相关信息数据，也可以在结束公告后输入相关数据，提供评价的信息数据，确保系统的信息实时更新，用户能够访问到最新的个人以及他人数据。</a:t>
            </a:r>
          </a:p>
          <a:p>
            <a:pPr indent="0"/>
            <a:r>
              <a:rPr lang="zh-CN" sz="1050" b="0">
                <a:ea typeface="宋体" panose="02010600030101010101" pitchFamily="2" charset="-122"/>
              </a:rPr>
              <a:t>数据管理方面，通过数据库的自动更新和数据库的更新可视化，使数据库操作更加智能，让维护和更新实现自动化。</a:t>
            </a:r>
            <a:endParaRPr lang="zh-CN" altLang="en-US"/>
          </a:p>
        </p:txBody>
      </p:sp>
      <p:sp>
        <p:nvSpPr>
          <p:cNvPr id="13" name="文本框 12"/>
          <p:cNvSpPr txBox="1"/>
          <p:nvPr/>
        </p:nvSpPr>
        <p:spPr>
          <a:xfrm>
            <a:off x="5454015" y="2803525"/>
            <a:ext cx="3676015" cy="983615"/>
          </a:xfrm>
          <a:prstGeom prst="rect">
            <a:avLst/>
          </a:prstGeom>
          <a:noFill/>
          <a:ln w="9525">
            <a:noFill/>
          </a:ln>
        </p:spPr>
        <p:txBody>
          <a:bodyPr wrap="square">
            <a:spAutoFit/>
          </a:bodyPr>
          <a:lstStyle/>
          <a:p>
            <a:pPr indent="0"/>
            <a:r>
              <a:rPr lang="zh-CN" sz="1600" b="1">
                <a:latin typeface="Cambria" panose="02040503050406030204" charset="0"/>
                <a:ea typeface="宋体" panose="02010600030101010101" pitchFamily="2" charset="-122"/>
              </a:rPr>
              <a:t>操作</a:t>
            </a:r>
            <a:endParaRPr lang="zh-CN" sz="1050" b="0">
              <a:ea typeface="宋体" panose="02010600030101010101" pitchFamily="2" charset="-122"/>
            </a:endParaRPr>
          </a:p>
          <a:p>
            <a:pPr indent="0"/>
            <a:r>
              <a:rPr lang="zh-CN" sz="1050" b="0">
                <a:ea typeface="宋体" panose="02010600030101010101" pitchFamily="2" charset="-122"/>
              </a:rPr>
              <a:t>常规操作方面：根据简易的</a:t>
            </a:r>
            <a:r>
              <a:rPr lang="en-US" sz="1050" b="0">
                <a:latin typeface="宋体" panose="02010600030101010101" pitchFamily="2" charset="-122"/>
              </a:rPr>
              <a:t>ui</a:t>
            </a:r>
            <a:r>
              <a:rPr lang="zh-CN" sz="1050" b="0">
                <a:ea typeface="宋体" panose="02010600030101010101" pitchFamily="2" charset="-122"/>
              </a:rPr>
              <a:t>界面，可以让用户快速的学习如何进行常规操作。</a:t>
            </a:r>
          </a:p>
          <a:p>
            <a:pPr indent="0"/>
            <a:r>
              <a:rPr lang="zh-CN" sz="1050" b="0">
                <a:ea typeface="宋体" panose="02010600030101010101" pitchFamily="2" charset="-122"/>
              </a:rPr>
              <a:t>恢复操作：管理员需要运行已备份过的数据</a:t>
            </a:r>
            <a:r>
              <a:rPr lang="en-US" sz="1050" b="0">
                <a:latin typeface="Calibri" panose="020F0502020204030204" charset="0"/>
              </a:rPr>
              <a:t>,</a:t>
            </a:r>
            <a:r>
              <a:rPr lang="zh-CN" sz="1050" b="0">
                <a:ea typeface="宋体" panose="02010600030101010101" pitchFamily="2" charset="-122"/>
              </a:rPr>
              <a:t>是系统恢复到最近的正常状态，确保已有数据的安全性。</a:t>
            </a:r>
            <a:endParaRPr lang="zh-CN" altLang="en-US"/>
          </a:p>
        </p:txBody>
      </p:sp>
      <p:sp>
        <p:nvSpPr>
          <p:cNvPr id="14" name="文本框 13"/>
          <p:cNvSpPr txBox="1"/>
          <p:nvPr/>
        </p:nvSpPr>
        <p:spPr>
          <a:xfrm>
            <a:off x="5454015" y="4029710"/>
            <a:ext cx="3902075" cy="660400"/>
          </a:xfrm>
          <a:prstGeom prst="rect">
            <a:avLst/>
          </a:prstGeom>
          <a:noFill/>
          <a:ln w="9525">
            <a:noFill/>
          </a:ln>
        </p:spPr>
        <p:txBody>
          <a:bodyPr wrap="square">
            <a:spAutoFit/>
          </a:bodyPr>
          <a:lstStyle/>
          <a:p>
            <a:pPr indent="0"/>
            <a:r>
              <a:rPr lang="zh-CN" sz="1600" b="1">
                <a:latin typeface="Cambria" panose="02040503050406030204" charset="0"/>
                <a:ea typeface="宋体" panose="02010600030101010101" pitchFamily="2" charset="-122"/>
              </a:rPr>
              <a:t>故障处理</a:t>
            </a:r>
            <a:endParaRPr lang="zh-CN" sz="1050" b="0">
              <a:ea typeface="宋体" panose="02010600030101010101" pitchFamily="2" charset="-122"/>
            </a:endParaRPr>
          </a:p>
          <a:p>
            <a:pPr indent="0"/>
            <a:r>
              <a:rPr lang="zh-CN" sz="1050" b="0">
                <a:ea typeface="宋体" panose="02010600030101010101" pitchFamily="2" charset="-122"/>
              </a:rPr>
              <a:t>该微信小程序占据内存小，若出现相应的故障，应确保调出相应界面，提示用户如何操作，同时保障数据库的安全。</a:t>
            </a:r>
            <a:endParaRPr lang="zh-CN" altLang="en-US"/>
          </a:p>
        </p:txBody>
      </p:sp>
    </p:spTree>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PA_淘宝店chenying0907 38"/>
          <p:cNvGrpSpPr/>
          <p:nvPr>
            <p:custDataLst>
              <p:tags r:id="rId1"/>
            </p:custDataLst>
          </p:nvPr>
        </p:nvGrpSpPr>
        <p:grpSpPr>
          <a:xfrm>
            <a:off x="-9190" y="0"/>
            <a:ext cx="620750" cy="791858"/>
            <a:chOff x="0" y="-21236"/>
            <a:chExt cx="3311527" cy="4224338"/>
          </a:xfrm>
        </p:grpSpPr>
        <p:sp>
          <p:nvSpPr>
            <p:cNvPr id="51"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PA_淘宝店chenying0907 10"/>
          <p:cNvGrpSpPr/>
          <p:nvPr>
            <p:custDataLst>
              <p:tags r:id="rId2"/>
            </p:custDataLst>
          </p:nvPr>
        </p:nvGrpSpPr>
        <p:grpSpPr bwMode="auto">
          <a:xfrm>
            <a:off x="5453764" y="240427"/>
            <a:ext cx="3675063" cy="2475676"/>
            <a:chOff x="0" y="0"/>
            <a:chExt cx="2724" cy="1835"/>
          </a:xfrm>
        </p:grpSpPr>
        <p:sp>
          <p:nvSpPr>
            <p:cNvPr id="25" name="Oval 11"/>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12"/>
            <p:cNvGrpSpPr/>
            <p:nvPr/>
          </p:nvGrpSpPr>
          <p:grpSpPr bwMode="auto">
            <a:xfrm>
              <a:off x="240" y="0"/>
              <a:ext cx="2246" cy="1810"/>
              <a:chOff x="0" y="0"/>
              <a:chExt cx="2556" cy="1958"/>
            </a:xfrm>
          </p:grpSpPr>
          <p:pic>
            <p:nvPicPr>
              <p:cNvPr id="27" name="Picture 13" descr="appl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4" descr="Money"/>
              <p:cNvSpPr>
                <a:spLocks noChangeArrowheads="1"/>
              </p:cNvSpPr>
              <p:nvPr/>
            </p:nvSpPr>
            <p:spPr bwMode="auto">
              <a:xfrm>
                <a:off x="99" y="100"/>
                <a:ext cx="2358" cy="1336"/>
              </a:xfrm>
              <a:prstGeom prst="rect">
                <a:avLst/>
              </a:prstGeom>
              <a:blipFill dpi="0" rotWithShape="1">
                <a:blip r:embed="rId6"/>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 name="PA_文本框 4"/>
          <p:cNvSpPr txBox="1">
            <a:spLocks noChangeArrowheads="1"/>
          </p:cNvSpPr>
          <p:nvPr>
            <p:custDataLst>
              <p:tags r:id="rId3"/>
            </p:custDataLst>
          </p:nvPr>
        </p:nvSpPr>
        <p:spPr bwMode="auto">
          <a:xfrm>
            <a:off x="414709" y="179892"/>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具体需求分析</a:t>
            </a:r>
          </a:p>
        </p:txBody>
      </p:sp>
      <p:sp>
        <p:nvSpPr>
          <p:cNvPr id="100" name="文本框 99"/>
          <p:cNvSpPr txBox="1"/>
          <p:nvPr/>
        </p:nvSpPr>
        <p:spPr>
          <a:xfrm>
            <a:off x="477520" y="698500"/>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算法说明</a:t>
            </a:r>
            <a:endParaRPr lang="zh-CN" sz="1050" b="0">
              <a:ea typeface="宋体" panose="02010600030101010101" pitchFamily="2" charset="-122"/>
            </a:endParaRPr>
          </a:p>
          <a:p>
            <a:pPr indent="0"/>
            <a:r>
              <a:rPr lang="zh-CN" sz="1050" b="0">
                <a:ea typeface="宋体" panose="02010600030101010101" pitchFamily="2" charset="-122"/>
              </a:rPr>
              <a:t>再点亮标签方面，设置一个基底数，通过这个基地数，即足够的人为你点亮了该标签，则可点亮该标签。</a:t>
            </a:r>
          </a:p>
          <a:p>
            <a:pPr indent="0"/>
            <a:r>
              <a:rPr lang="zh-CN" sz="1050" b="0">
                <a:ea typeface="宋体" panose="02010600030101010101" pitchFamily="2" charset="-122"/>
              </a:rPr>
              <a:t>打星评分方面：</a:t>
            </a:r>
            <a:endParaRPr lang="zh-CN" sz="1050" b="0">
              <a:solidFill>
                <a:srgbClr val="464646"/>
              </a:solidFill>
              <a:ea typeface="微软雅黑" panose="020B0503020204020204" pitchFamily="34" charset="-122"/>
            </a:endParaRPr>
          </a:p>
          <a:p>
            <a:pPr indent="0"/>
            <a:r>
              <a:rPr lang="zh-CN" sz="1050" b="0">
                <a:solidFill>
                  <a:srgbClr val="464646"/>
                </a:solidFill>
                <a:ea typeface="微软雅黑" panose="020B0503020204020204" pitchFamily="34" charset="-122"/>
              </a:rPr>
              <a:t>星级=(5*5星评论数+4*4星评论数+3*3星评论数+2*2星评论数+1*1星评论数)/当前总评论数</a:t>
            </a:r>
            <a:endParaRPr lang="zh-CN" altLang="en-US"/>
          </a:p>
        </p:txBody>
      </p:sp>
      <p:sp>
        <p:nvSpPr>
          <p:cNvPr id="3" name="文本框 2"/>
          <p:cNvSpPr txBox="1"/>
          <p:nvPr/>
        </p:nvSpPr>
        <p:spPr>
          <a:xfrm>
            <a:off x="538480" y="2031365"/>
            <a:ext cx="5080000" cy="66040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有关培训需求</a:t>
            </a:r>
            <a:endParaRPr lang="zh-CN" sz="1050" b="0">
              <a:ea typeface="宋体" panose="02010600030101010101" pitchFamily="2" charset="-122"/>
            </a:endParaRPr>
          </a:p>
          <a:p>
            <a:pPr indent="0"/>
            <a:r>
              <a:rPr lang="zh-CN" sz="1050" b="0">
                <a:ea typeface="宋体" panose="02010600030101010101" pitchFamily="2" charset="-122"/>
              </a:rPr>
              <a:t>熟悉使用微信小程序</a:t>
            </a:r>
            <a:r>
              <a:rPr lang="en-US" sz="1050" b="0">
                <a:latin typeface="宋体" panose="02010600030101010101" pitchFamily="2" charset="-122"/>
              </a:rPr>
              <a:t>web</a:t>
            </a:r>
            <a:r>
              <a:rPr lang="zh-CN" sz="1050" b="0">
                <a:ea typeface="宋体" panose="02010600030101010101" pitchFamily="2" charset="-122"/>
              </a:rPr>
              <a:t>开发工具，有前端开发的经验，学习</a:t>
            </a:r>
            <a:r>
              <a:rPr lang="en-US" sz="1050" b="0">
                <a:latin typeface="Calibri" panose="020F0502020204030204" charset="0"/>
              </a:rPr>
              <a:t>javaScript</a:t>
            </a:r>
            <a:r>
              <a:rPr lang="zh-CN" sz="1050" b="0">
                <a:ea typeface="宋体" panose="02010600030101010101" pitchFamily="2" charset="-122"/>
              </a:rPr>
              <a:t>与连接数据库的相关操作。</a:t>
            </a:r>
            <a:endParaRPr lang="zh-CN" altLang="en-US"/>
          </a:p>
        </p:txBody>
      </p:sp>
      <p:sp>
        <p:nvSpPr>
          <p:cNvPr id="4" name="文本框 3"/>
          <p:cNvSpPr txBox="1"/>
          <p:nvPr/>
        </p:nvSpPr>
        <p:spPr>
          <a:xfrm>
            <a:off x="611505" y="2837815"/>
            <a:ext cx="5080000" cy="1145540"/>
          </a:xfrm>
          <a:prstGeom prst="rect">
            <a:avLst/>
          </a:prstGeom>
          <a:noFill/>
          <a:ln w="9525">
            <a:noFill/>
          </a:ln>
        </p:spPr>
        <p:txBody>
          <a:bodyPr>
            <a:spAutoFit/>
          </a:bodyPr>
          <a:lstStyle/>
          <a:p>
            <a:pPr indent="0"/>
            <a:r>
              <a:rPr lang="zh-CN" sz="1600" b="1">
                <a:latin typeface="Cambria" panose="02040503050406030204" charset="0"/>
                <a:ea typeface="宋体" panose="02010600030101010101" pitchFamily="2" charset="-122"/>
              </a:rPr>
              <a:t>有关后勤需求</a:t>
            </a:r>
            <a:endParaRPr lang="zh-CN" sz="1050" b="0">
              <a:ea typeface="宋体" panose="02010600030101010101" pitchFamily="2" charset="-122"/>
            </a:endParaRPr>
          </a:p>
          <a:p>
            <a:pPr indent="0"/>
            <a:r>
              <a:rPr lang="zh-CN" sz="1050" b="0">
                <a:ea typeface="宋体" panose="02010600030101010101" pitchFamily="2" charset="-122"/>
              </a:rPr>
              <a:t>总体：该微信小程序对硬件和软件的要求不高。</a:t>
            </a:r>
          </a:p>
          <a:p>
            <a:pPr indent="0"/>
            <a:r>
              <a:rPr lang="zh-CN" sz="1050" b="0">
                <a:ea typeface="宋体" panose="02010600030101010101" pitchFamily="2" charset="-122"/>
              </a:rPr>
              <a:t>服务器需求：腾讯云服务器</a:t>
            </a:r>
            <a:r>
              <a:rPr lang="en-US" sz="1050" b="0">
                <a:latin typeface="宋体" panose="02010600030101010101" pitchFamily="2" charset="-122"/>
              </a:rPr>
              <a:t> </a:t>
            </a:r>
            <a:r>
              <a:rPr lang="en-US" sz="1050" b="0">
                <a:latin typeface="Calibri" panose="020F0502020204030204" charset="0"/>
              </a:rPr>
              <a:t> 1</a:t>
            </a:r>
            <a:r>
              <a:rPr lang="zh-CN" sz="1050" b="0">
                <a:ea typeface="宋体" panose="02010600030101010101" pitchFamily="2" charset="-122"/>
              </a:rPr>
              <a:t>核</a:t>
            </a:r>
            <a:r>
              <a:rPr lang="en-US" sz="1050" b="0">
                <a:latin typeface="宋体" panose="02010600030101010101" pitchFamily="2" charset="-122"/>
              </a:rPr>
              <a:t>2</a:t>
            </a:r>
            <a:r>
              <a:rPr lang="en-US" sz="1050" b="0">
                <a:latin typeface="Calibri" panose="020F0502020204030204" charset="0"/>
              </a:rPr>
              <a:t> G 1M </a:t>
            </a:r>
            <a:r>
              <a:rPr lang="zh-CN" sz="1050" b="0">
                <a:ea typeface="宋体" panose="02010600030101010101" pitchFamily="2" charset="-122"/>
              </a:rPr>
              <a:t>带宽</a:t>
            </a:r>
          </a:p>
          <a:p>
            <a:pPr indent="0"/>
            <a:r>
              <a:rPr lang="zh-CN" sz="1050" b="0">
                <a:ea typeface="宋体" panose="02010600030101010101" pitchFamily="2" charset="-122"/>
              </a:rPr>
              <a:t>硬件支持：</a:t>
            </a:r>
            <a:r>
              <a:rPr lang="en-US" sz="1050" b="0">
                <a:latin typeface="宋体" panose="02010600030101010101" pitchFamily="2" charset="-122"/>
              </a:rPr>
              <a:t>4</a:t>
            </a:r>
            <a:r>
              <a:rPr lang="zh-CN" sz="1050" b="0">
                <a:ea typeface="宋体" panose="02010600030101010101" pitchFamily="2" charset="-122"/>
              </a:rPr>
              <a:t>台</a:t>
            </a:r>
            <a:r>
              <a:rPr lang="en-US" sz="1050" b="0">
                <a:latin typeface="Calibri" panose="020F0502020204030204" charset="0"/>
              </a:rPr>
              <a:t>pc</a:t>
            </a:r>
            <a:r>
              <a:rPr lang="zh-CN" sz="1050" b="0">
                <a:ea typeface="宋体" panose="02010600030101010101" pitchFamily="2" charset="-122"/>
              </a:rPr>
              <a:t>机，</a:t>
            </a:r>
            <a:r>
              <a:rPr lang="en-US" sz="1050" b="0">
                <a:latin typeface="Calibri" panose="020F0502020204030204" charset="0"/>
              </a:rPr>
              <a:t>4</a:t>
            </a:r>
            <a:r>
              <a:rPr lang="zh-CN" sz="1050" b="0">
                <a:ea typeface="宋体" panose="02010600030101010101" pitchFamily="2" charset="-122"/>
              </a:rPr>
              <a:t>台智能机。</a:t>
            </a:r>
          </a:p>
          <a:p>
            <a:pPr indent="0"/>
            <a:r>
              <a:rPr lang="zh-CN" sz="1050" b="0">
                <a:ea typeface="宋体" panose="02010600030101010101" pitchFamily="2" charset="-122"/>
              </a:rPr>
              <a:t>软件支持：</a:t>
            </a:r>
            <a:r>
              <a:rPr lang="en-US" sz="1050" b="0">
                <a:latin typeface="宋体" panose="02010600030101010101" pitchFamily="2" charset="-122"/>
              </a:rPr>
              <a:t>VScode</a:t>
            </a:r>
            <a:r>
              <a:rPr lang="zh-CN" sz="1050" b="0">
                <a:ea typeface="宋体" panose="02010600030101010101" pitchFamily="2" charset="-122"/>
              </a:rPr>
              <a:t>、</a:t>
            </a:r>
            <a:r>
              <a:rPr lang="en-US" sz="1050" b="0">
                <a:latin typeface="宋体" panose="02010600030101010101" pitchFamily="2" charset="-122"/>
              </a:rPr>
              <a:t>Axure</a:t>
            </a:r>
            <a:r>
              <a:rPr lang="zh-CN" sz="1050" b="0">
                <a:ea typeface="宋体" panose="02010600030101010101" pitchFamily="2" charset="-122"/>
              </a:rPr>
              <a:t> RP、MySQL、</a:t>
            </a:r>
            <a:r>
              <a:rPr lang="en-US" sz="1050" b="0">
                <a:latin typeface="宋体" panose="02010600030101010101" pitchFamily="2" charset="-122"/>
              </a:rPr>
              <a:t>G</a:t>
            </a:r>
            <a:r>
              <a:rPr lang="zh-CN" sz="1050" b="0">
                <a:ea typeface="宋体" panose="02010600030101010101" pitchFamily="2" charset="-122"/>
              </a:rPr>
              <a:t>it、</a:t>
            </a:r>
            <a:r>
              <a:rPr lang="en-US" sz="1050" b="0">
                <a:latin typeface="宋体" panose="02010600030101010101" pitchFamily="2" charset="-122"/>
              </a:rPr>
              <a:t>P</a:t>
            </a:r>
            <a:r>
              <a:rPr lang="zh-CN" sz="1050" b="0">
                <a:ea typeface="宋体" panose="02010600030101010101" pitchFamily="2" charset="-122"/>
              </a:rPr>
              <a:t>roject、Wxml、</a:t>
            </a:r>
            <a:r>
              <a:rPr lang="en-US" sz="1050" b="0">
                <a:latin typeface="宋体" panose="02010600030101010101" pitchFamily="2" charset="-122"/>
              </a:rPr>
              <a:t>Wxss</a:t>
            </a:r>
            <a:r>
              <a:rPr lang="zh-CN" sz="1050" b="0">
                <a:ea typeface="宋体" panose="02010600030101010101" pitchFamily="2" charset="-122"/>
              </a:rPr>
              <a:t>、微信</a:t>
            </a:r>
            <a:r>
              <a:rPr lang="en-US" sz="1050" b="0">
                <a:latin typeface="宋体" panose="02010600030101010101" pitchFamily="2" charset="-122"/>
              </a:rPr>
              <a:t>web</a:t>
            </a:r>
            <a:r>
              <a:rPr lang="zh-CN" sz="1050" b="0">
                <a:ea typeface="宋体" panose="02010600030101010101" pitchFamily="2" charset="-122"/>
              </a:rPr>
              <a:t>开发者工具等软件。</a:t>
            </a:r>
            <a:endParaRPr lang="zh-CN" altLang="en-US"/>
          </a:p>
        </p:txBody>
      </p:sp>
    </p:spTree>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03</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44480" y="2034111"/>
            <a:ext cx="17068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合格性规定</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2" name="PA_任意多边形 66"/>
          <p:cNvSpPr/>
          <p:nvPr>
            <p:custDataLst>
              <p:tags r:id="rId1"/>
            </p:custDataLst>
          </p:nvPr>
        </p:nvSpPr>
        <p:spPr bwMode="auto">
          <a:xfrm>
            <a:off x="7016672" y="2639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3" name="PA_任意多边形 57"/>
          <p:cNvSpPr/>
          <p:nvPr>
            <p:custDataLst>
              <p:tags r:id="rId2"/>
            </p:custDataLst>
          </p:nvPr>
        </p:nvSpPr>
        <p:spPr bwMode="auto">
          <a:xfrm>
            <a:off x="767637" y="251279"/>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9" name="PA_任意多边形 63"/>
          <p:cNvSpPr/>
          <p:nvPr>
            <p:custDataLst>
              <p:tags r:id="rId3"/>
            </p:custDataLst>
          </p:nvPr>
        </p:nvSpPr>
        <p:spPr bwMode="auto">
          <a:xfrm>
            <a:off x="4883072" y="2341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sp>
        <p:nvSpPr>
          <p:cNvPr id="14396" name="PA_任意多边形 60"/>
          <p:cNvSpPr/>
          <p:nvPr>
            <p:custDataLst>
              <p:tags r:id="rId4"/>
            </p:custDataLst>
          </p:nvPr>
        </p:nvSpPr>
        <p:spPr bwMode="auto">
          <a:xfrm>
            <a:off x="2872662" y="323034"/>
            <a:ext cx="1360328" cy="1589895"/>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chemeClr val="bg1">
              <a:lumMod val="85000"/>
            </a:schemeClr>
          </a:solidFill>
          <a:ln>
            <a:noFill/>
          </a:ln>
        </p:spPr>
        <p:txBody>
          <a:bodyPr/>
          <a:lstStyle/>
          <a:p>
            <a:endParaRPr lang="zh-CN" altLang="en-US"/>
          </a:p>
        </p:txBody>
      </p:sp>
      <p:grpSp>
        <p:nvGrpSpPr>
          <p:cNvPr id="51" name="PA_淘宝店chenying0907 50"/>
          <p:cNvGrpSpPr/>
          <p:nvPr>
            <p:custDataLst>
              <p:tags r:id="rId5"/>
            </p:custDataLst>
          </p:nvPr>
        </p:nvGrpSpPr>
        <p:grpSpPr>
          <a:xfrm>
            <a:off x="-9190" y="0"/>
            <a:ext cx="620750" cy="791858"/>
            <a:chOff x="0" y="-21236"/>
            <a:chExt cx="3311527" cy="4224338"/>
          </a:xfrm>
        </p:grpSpPr>
        <p:sp>
          <p:nvSpPr>
            <p:cNvPr id="52"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5" name="PA_文本框 4"/>
          <p:cNvSpPr txBox="1">
            <a:spLocks noChangeArrowheads="1"/>
          </p:cNvSpPr>
          <p:nvPr>
            <p:custDataLst>
              <p:tags r:id="rId6"/>
            </p:custDataLst>
          </p:nvPr>
        </p:nvSpPr>
        <p:spPr bwMode="auto">
          <a:xfrm>
            <a:off x="240084" y="179892"/>
            <a:ext cx="1452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合格性规定</a:t>
            </a:r>
          </a:p>
        </p:txBody>
      </p:sp>
      <p:sp>
        <p:nvSpPr>
          <p:cNvPr id="14401" name="PA_椭圆 65"/>
          <p:cNvSpPr>
            <a:spLocks noChangeArrowheads="1"/>
          </p:cNvSpPr>
          <p:nvPr>
            <p:custDataLst>
              <p:tags r:id="rId7"/>
            </p:custDataLst>
          </p:nvPr>
        </p:nvSpPr>
        <p:spPr bwMode="auto">
          <a:xfrm>
            <a:off x="7254234" y="701473"/>
            <a:ext cx="830054" cy="828895"/>
          </a:xfrm>
          <a:prstGeom prst="ellipse">
            <a:avLst/>
          </a:prstGeom>
          <a:solidFill>
            <a:schemeClr val="accent5"/>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03" name="PA_任意多边形 67"/>
          <p:cNvSpPr>
            <a:spLocks noEditPoints="1"/>
          </p:cNvSpPr>
          <p:nvPr>
            <p:custDataLst>
              <p:tags r:id="rId8"/>
            </p:custDataLst>
          </p:nvPr>
        </p:nvSpPr>
        <p:spPr bwMode="auto">
          <a:xfrm>
            <a:off x="7472001" y="958912"/>
            <a:ext cx="394523" cy="349381"/>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92" name="PA_椭圆 56"/>
          <p:cNvSpPr>
            <a:spLocks noChangeArrowheads="1"/>
          </p:cNvSpPr>
          <p:nvPr>
            <p:custDataLst>
              <p:tags r:id="rId9"/>
            </p:custDataLst>
          </p:nvPr>
        </p:nvSpPr>
        <p:spPr bwMode="auto">
          <a:xfrm>
            <a:off x="1003786" y="773228"/>
            <a:ext cx="831469" cy="828895"/>
          </a:xfrm>
          <a:prstGeom prst="ellipse">
            <a:avLst/>
          </a:prstGeom>
          <a:solidFill>
            <a:schemeClr val="accent2"/>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4" name="PA_淘宝店chenying0907 78"/>
          <p:cNvGrpSpPr/>
          <p:nvPr>
            <p:custDataLst>
              <p:tags r:id="rId10"/>
            </p:custDataLst>
          </p:nvPr>
        </p:nvGrpSpPr>
        <p:grpSpPr bwMode="auto">
          <a:xfrm>
            <a:off x="1227208" y="950041"/>
            <a:ext cx="384625" cy="468198"/>
            <a:chOff x="1074" y="1354"/>
            <a:chExt cx="272" cy="331"/>
          </a:xfrm>
        </p:grpSpPr>
        <p:sp>
          <p:nvSpPr>
            <p:cNvPr id="14404" name="淘宝店chenying0907 68"/>
            <p:cNvSpPr/>
            <p:nvPr/>
          </p:nvSpPr>
          <p:spPr bwMode="auto">
            <a:xfrm>
              <a:off x="1144" y="1354"/>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05" name="淘宝店chenying0907 69"/>
            <p:cNvSpPr/>
            <p:nvPr/>
          </p:nvSpPr>
          <p:spPr bwMode="auto">
            <a:xfrm>
              <a:off x="1074" y="1477"/>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8" name="PA_椭圆 62"/>
          <p:cNvSpPr>
            <a:spLocks noChangeArrowheads="1"/>
          </p:cNvSpPr>
          <p:nvPr>
            <p:custDataLst>
              <p:tags r:id="rId11"/>
            </p:custDataLst>
          </p:nvPr>
        </p:nvSpPr>
        <p:spPr bwMode="auto">
          <a:xfrm>
            <a:off x="5108426" y="701473"/>
            <a:ext cx="831469" cy="828895"/>
          </a:xfrm>
          <a:prstGeom prst="ellipse">
            <a:avLst/>
          </a:prstGeom>
          <a:solidFill>
            <a:schemeClr val="accent4"/>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grpSp>
        <p:nvGrpSpPr>
          <p:cNvPr id="14415" name="PA_淘宝店chenying0907 79"/>
          <p:cNvGrpSpPr/>
          <p:nvPr>
            <p:custDataLst>
              <p:tags r:id="rId12"/>
            </p:custDataLst>
          </p:nvPr>
        </p:nvGrpSpPr>
        <p:grpSpPr bwMode="auto">
          <a:xfrm>
            <a:off x="5387551" y="950196"/>
            <a:ext cx="352102" cy="321091"/>
            <a:chOff x="3286" y="1421"/>
            <a:chExt cx="249" cy="227"/>
          </a:xfrm>
        </p:grpSpPr>
        <p:sp>
          <p:nvSpPr>
            <p:cNvPr id="14406" name="Rectangle 70"/>
            <p:cNvSpPr>
              <a:spLocks noChangeArrowheads="1"/>
            </p:cNvSpPr>
            <p:nvPr/>
          </p:nvSpPr>
          <p:spPr bwMode="auto">
            <a:xfrm>
              <a:off x="3322" y="1613"/>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7" name="Rectangle 71"/>
            <p:cNvSpPr>
              <a:spLocks noChangeArrowheads="1"/>
            </p:cNvSpPr>
            <p:nvPr/>
          </p:nvSpPr>
          <p:spPr bwMode="auto">
            <a:xfrm>
              <a:off x="3363" y="1449"/>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8" name="Rectangle 72"/>
            <p:cNvSpPr>
              <a:spLocks noChangeArrowheads="1"/>
            </p:cNvSpPr>
            <p:nvPr/>
          </p:nvSpPr>
          <p:spPr bwMode="auto">
            <a:xfrm>
              <a:off x="3363" y="14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09" name="Rectangle 73"/>
            <p:cNvSpPr>
              <a:spLocks noChangeArrowheads="1"/>
            </p:cNvSpPr>
            <p:nvPr/>
          </p:nvSpPr>
          <p:spPr bwMode="auto">
            <a:xfrm>
              <a:off x="3363" y="1493"/>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10" name="淘宝店chenying0907 74"/>
            <p:cNvSpPr>
              <a:spLocks noEditPoints="1"/>
            </p:cNvSpPr>
            <p:nvPr/>
          </p:nvSpPr>
          <p:spPr bwMode="auto">
            <a:xfrm>
              <a:off x="3286" y="1421"/>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1" name="Oval 75"/>
            <p:cNvSpPr>
              <a:spLocks noChangeArrowheads="1"/>
            </p:cNvSpPr>
            <p:nvPr/>
          </p:nvSpPr>
          <p:spPr bwMode="auto">
            <a:xfrm>
              <a:off x="3322" y="1564"/>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12" name="Oval 76"/>
            <p:cNvSpPr>
              <a:spLocks noChangeArrowheads="1"/>
            </p:cNvSpPr>
            <p:nvPr/>
          </p:nvSpPr>
          <p:spPr bwMode="auto">
            <a:xfrm>
              <a:off x="3345" y="1564"/>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395" name="PA_椭圆 59"/>
          <p:cNvSpPr>
            <a:spLocks noChangeArrowheads="1"/>
          </p:cNvSpPr>
          <p:nvPr>
            <p:custDataLst>
              <p:tags r:id="rId13"/>
            </p:custDataLst>
          </p:nvPr>
        </p:nvSpPr>
        <p:spPr bwMode="auto">
          <a:xfrm>
            <a:off x="3108811" y="773228"/>
            <a:ext cx="831469" cy="828895"/>
          </a:xfrm>
          <a:prstGeom prst="ellipse">
            <a:avLst/>
          </a:prstGeom>
          <a:solidFill>
            <a:schemeClr val="accent3"/>
          </a:solidFill>
          <a:ln>
            <a:noFill/>
          </a:ln>
          <a:effectLst>
            <a:outerShdw blurRad="190500" dist="63500" dir="3300000" algn="tl"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微软雅黑 Light" panose="020B0502040204020203" pitchFamily="34" charset="-122"/>
              <a:ea typeface="微软雅黑 Light" panose="020B0502040204020203" pitchFamily="34" charset="-122"/>
            </a:endParaRPr>
          </a:p>
        </p:txBody>
      </p:sp>
      <p:sp>
        <p:nvSpPr>
          <p:cNvPr id="14413" name="PA_任意多边形 77"/>
          <p:cNvSpPr>
            <a:spLocks noEditPoints="1"/>
          </p:cNvSpPr>
          <p:nvPr>
            <p:custDataLst>
              <p:tags r:id="rId14"/>
            </p:custDataLst>
          </p:nvPr>
        </p:nvSpPr>
        <p:spPr bwMode="auto">
          <a:xfrm>
            <a:off x="3332233" y="1008035"/>
            <a:ext cx="384625" cy="359282"/>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73742852" name="文本框 2"/>
          <p:cNvSpPr txBox="1"/>
          <p:nvPr/>
        </p:nvSpPr>
        <p:spPr>
          <a:xfrm>
            <a:off x="384175" y="2303780"/>
            <a:ext cx="197167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演示：选择地点，输入相关信息，进行创建。</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测试：使用另一个用户查看相关地图区域是否存在公告气泡，开发人员审查数据库，查看是否存在该公告的相关信息。</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分析：根据其数据的内容，以及地图公告气泡显示位置进行分析。</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4" name="文本框 2"/>
          <p:cNvSpPr txBox="1"/>
          <p:nvPr/>
        </p:nvSpPr>
        <p:spPr>
          <a:xfrm>
            <a:off x="2634615" y="2303780"/>
            <a:ext cx="1835785" cy="2686050"/>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演示：选择地图上的公告气泡，进行加入 </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测试：后台数据库查看是否存在该公告，并核对公告相关信息 </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3742855" name="文本框 2"/>
          <p:cNvSpPr txBox="1"/>
          <p:nvPr/>
        </p:nvSpPr>
        <p:spPr>
          <a:xfrm>
            <a:off x="4740275" y="2303780"/>
            <a:ext cx="199834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演示：进行相关个人信息的输入，同时建立公告</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测试：后台数据库查看核对个人信息，同时另一账户加入本账户公告，确认是否能查看相关信息</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PA_文本框 5"/>
          <p:cNvSpPr txBox="1">
            <a:spLocks noChangeArrowheads="1"/>
          </p:cNvSpPr>
          <p:nvPr>
            <p:custDataLst>
              <p:tags r:id="rId15"/>
            </p:custDataLst>
          </p:nvPr>
        </p:nvSpPr>
        <p:spPr bwMode="auto">
          <a:xfrm>
            <a:off x="1023039"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en-US" altLang="zh-CN" sz="1200" dirty="0">
                <a:solidFill>
                  <a:schemeClr val="bg1">
                    <a:lumMod val="50000"/>
                  </a:schemeClr>
                </a:solidFill>
                <a:latin typeface="微软雅黑 Light" panose="020B0502040204020203" pitchFamily="34" charset="-122"/>
                <a:ea typeface="微软雅黑 Light" panose="020B0502040204020203" pitchFamily="34" charset="-122"/>
              </a:rPr>
              <a:t>创建公告</a:t>
            </a:r>
          </a:p>
        </p:txBody>
      </p:sp>
      <p:sp>
        <p:nvSpPr>
          <p:cNvPr id="3" name="PA_文本框 5"/>
          <p:cNvSpPr txBox="1">
            <a:spLocks noChangeArrowheads="1"/>
          </p:cNvSpPr>
          <p:nvPr>
            <p:custDataLst>
              <p:tags r:id="rId16"/>
            </p:custDataLst>
          </p:nvPr>
        </p:nvSpPr>
        <p:spPr bwMode="auto">
          <a:xfrm>
            <a:off x="3109014" y="1924841"/>
            <a:ext cx="7924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加入公告</a:t>
            </a:r>
          </a:p>
        </p:txBody>
      </p:sp>
      <p:sp>
        <p:nvSpPr>
          <p:cNvPr id="4" name="PA_文本框 5"/>
          <p:cNvSpPr txBox="1">
            <a:spLocks noChangeArrowheads="1"/>
          </p:cNvSpPr>
          <p:nvPr>
            <p:custDataLst>
              <p:tags r:id="rId17"/>
            </p:custDataLst>
          </p:nvPr>
        </p:nvSpPr>
        <p:spPr bwMode="auto">
          <a:xfrm>
            <a:off x="7453049" y="1913411"/>
            <a:ext cx="4876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评价</a:t>
            </a:r>
          </a:p>
        </p:txBody>
      </p:sp>
      <p:sp>
        <p:nvSpPr>
          <p:cNvPr id="5" name="PA_文本框 5"/>
          <p:cNvSpPr txBox="1">
            <a:spLocks noChangeArrowheads="1"/>
          </p:cNvSpPr>
          <p:nvPr>
            <p:custDataLst>
              <p:tags r:id="rId18"/>
            </p:custDataLst>
          </p:nvPr>
        </p:nvSpPr>
        <p:spPr bwMode="auto">
          <a:xfrm>
            <a:off x="5147364" y="1924841"/>
            <a:ext cx="1097280" cy="27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1200" dirty="0">
                <a:solidFill>
                  <a:schemeClr val="bg1">
                    <a:lumMod val="50000"/>
                  </a:schemeClr>
                </a:solidFill>
                <a:latin typeface="微软雅黑 Light" panose="020B0502040204020203" pitchFamily="34" charset="-122"/>
                <a:ea typeface="微软雅黑 Light" panose="020B0502040204020203" pitchFamily="34" charset="-122"/>
              </a:rPr>
              <a:t>个人信息建立</a:t>
            </a:r>
          </a:p>
        </p:txBody>
      </p:sp>
      <p:sp>
        <p:nvSpPr>
          <p:cNvPr id="1073742856" name="文本框 2"/>
          <p:cNvSpPr txBox="1"/>
          <p:nvPr/>
        </p:nvSpPr>
        <p:spPr>
          <a:xfrm>
            <a:off x="7009130" y="2303780"/>
            <a:ext cx="1892935" cy="2685415"/>
          </a:xfrm>
          <a:prstGeom prst="rect">
            <a:avLst/>
          </a:prstGeom>
          <a:solidFill>
            <a:srgbClr val="FFFFFF"/>
          </a:solidFill>
          <a:ln w="9525" cap="flat" cmpd="sng">
            <a:solidFill>
              <a:srgbClr val="000000"/>
            </a:solidFill>
            <a:prstDash val="solid"/>
            <a:miter/>
            <a:headEnd type="none" w="med" len="med"/>
            <a:tailEnd type="none" w="med" len="med"/>
          </a:ln>
        </p:spPr>
        <p:txBody>
          <a:bodyPr wrap="square"/>
          <a:lstStyle/>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演示：完成公告后对另一账号进行评价</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测试：后台数据库查看核对另一账号评价信息 </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分析：根据其数据的内容进行分析。</a:t>
            </a:r>
          </a:p>
          <a:p>
            <a:r>
              <a:rPr lang="zh-CN" altLang="en-US" sz="1200">
                <a:latin typeface="微软雅黑" panose="020B0503020204020204" pitchFamily="34" charset="-122"/>
                <a:ea typeface="微软雅黑" panose="020B0503020204020204" pitchFamily="34" charset="-122"/>
                <a:cs typeface="微软雅黑" panose="020B0503020204020204" pitchFamily="34" charset="-122"/>
              </a:rPr>
              <a:t>审查：对齐出错部分，细化到相应子系统，查看对应代码与接口</a:t>
            </a: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04</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2254867"/>
            <a:ext cx="4450080" cy="460375"/>
          </a:xfrm>
          <a:prstGeom prst="rect">
            <a:avLst/>
          </a:prstGeom>
          <a:noFill/>
        </p:spPr>
        <p:txBody>
          <a:bodyPr wrap="none" rtlCol="0">
            <a:spAutoFit/>
          </a:bodyPr>
          <a:lstStyle/>
          <a:p>
            <a:pPr algn="l"/>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需求的可追踪性及未解决的问题</a:t>
            </a:r>
            <a:endParaRPr lang="zh-CN" altLang="en-US" sz="2400" dirty="0">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01</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726837"/>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概述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187142"/>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sym typeface="+mn-ea"/>
              </a:rPr>
              <a:t>标识、文档概述</a:t>
            </a: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系统概述</a:t>
            </a:r>
          </a:p>
          <a:p>
            <a:pPr indent="0">
              <a:lnSpc>
                <a:spcPct val="150000"/>
              </a:lnSpc>
              <a:buClr>
                <a:schemeClr val="accent3"/>
              </a:buClr>
              <a:buFont typeface="Wingdings" panose="05000000000000000000" pitchFamily="2" charset="2"/>
              <a:buNone/>
            </a:pPr>
            <a:endParaRPr lang="zh-CN" altLang="en-US" sz="1050" dirty="0">
              <a:solidFill>
                <a:schemeClr val="bg1">
                  <a:lumMod val="50000"/>
                </a:schemeClr>
              </a:solidFill>
              <a:latin typeface="微软雅黑 Light" panose="020B0502040204020203" pitchFamily="34" charset="-122"/>
              <a:ea typeface="微软雅黑 Light" panose="020B0502040204020203" pitchFamily="34" charset="-122"/>
            </a:endParaRPr>
          </a:p>
          <a:p>
            <a:pPr indent="0">
              <a:lnSpc>
                <a:spcPct val="150000"/>
              </a:lnSpc>
              <a:buClr>
                <a:schemeClr val="accent3"/>
              </a:buClr>
              <a:buFont typeface="Wingdings" panose="05000000000000000000" pitchFamily="2" charset="2"/>
              <a:buNone/>
            </a:pP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需求的可追踪性</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pSp>
        <p:nvGrpSpPr>
          <p:cNvPr id="44097" name="PA_淘宝店chenying0907 65"/>
          <p:cNvGrpSpPr/>
          <p:nvPr>
            <p:custDataLst>
              <p:tags r:id="rId3"/>
            </p:custDataLst>
          </p:nvPr>
        </p:nvGrpSpPr>
        <p:grpSpPr bwMode="auto">
          <a:xfrm>
            <a:off x="5260340" y="184150"/>
            <a:ext cx="3100070" cy="2275840"/>
            <a:chOff x="3243" y="1030"/>
            <a:chExt cx="2132" cy="1567"/>
          </a:xfrm>
        </p:grpSpPr>
        <p:sp>
          <p:nvSpPr>
            <p:cNvPr id="4409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4099" name="Picture 67" descr="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0" name="Rectangle 68" descr="psb"/>
            <p:cNvSpPr>
              <a:spLocks noChangeArrowheads="1"/>
            </p:cNvSpPr>
            <p:nvPr/>
          </p:nvSpPr>
          <p:spPr bwMode="auto">
            <a:xfrm>
              <a:off x="3395" y="1099"/>
              <a:ext cx="1871" cy="1083"/>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0" name="文本框 99"/>
          <p:cNvSpPr txBox="1"/>
          <p:nvPr/>
        </p:nvSpPr>
        <p:spPr>
          <a:xfrm>
            <a:off x="276225" y="791845"/>
            <a:ext cx="4521835" cy="1014730"/>
          </a:xfrm>
          <a:prstGeom prst="rect">
            <a:avLst/>
          </a:prstGeom>
          <a:noFill/>
          <a:ln w="9525">
            <a:noFill/>
          </a:ln>
        </p:spPr>
        <p:txBody>
          <a:bodyPr wrap="square">
            <a:spAutoFit/>
          </a:bodyPr>
          <a:lstStyle/>
          <a:p>
            <a:pPr indent="266700"/>
            <a:r>
              <a:rPr lang="zh-CN" sz="1200" b="0">
                <a:ea typeface="宋体" panose="02010600030101010101" pitchFamily="2" charset="-122"/>
              </a:rPr>
              <a:t>该微信小程序将整个系统的整体分为不同功能的子系统，分别是显示       公告，创建个人信息子系统，建立公告子系统，加入公告子系统，评价子系统，数据库系统。</a:t>
            </a:r>
          </a:p>
          <a:p>
            <a:pPr indent="266700"/>
            <a:r>
              <a:rPr lang="zh-CN" sz="1200" b="0">
                <a:ea typeface="宋体" panose="02010600030101010101" pitchFamily="2" charset="-122"/>
              </a:rPr>
              <a:t>         通过直接追踪用例，设用例体现了产品的主要需求和特性。</a:t>
            </a:r>
          </a:p>
          <a:p>
            <a:pPr indent="266700"/>
            <a:r>
              <a:rPr lang="zh-CN" sz="1200" b="0">
                <a:ea typeface="宋体" panose="02010600030101010101" pitchFamily="2" charset="-122"/>
              </a:rPr>
              <a:t>         通过分层模式，确保测试用例，维护的可追踪性。</a:t>
            </a:r>
            <a:endParaRPr lang="zh-CN" altLang="en-US" sz="1200"/>
          </a:p>
        </p:txBody>
      </p:sp>
      <p:sp>
        <p:nvSpPr>
          <p:cNvPr id="3" name="PA_文本框 4"/>
          <p:cNvSpPr txBox="1">
            <a:spLocks noChangeArrowheads="1"/>
          </p:cNvSpPr>
          <p:nvPr>
            <p:custDataLst>
              <p:tags r:id="rId4"/>
            </p:custDataLst>
          </p:nvPr>
        </p:nvSpPr>
        <p:spPr bwMode="auto">
          <a:xfrm>
            <a:off x="5019729" y="27497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bg1">
                    <a:lumMod val="50000"/>
                  </a:schemeClr>
                </a:solidFill>
                <a:latin typeface="微软雅黑 Light" panose="020B0502040204020203" pitchFamily="34" charset="-122"/>
                <a:ea typeface="微软雅黑 Light" panose="020B0502040204020203" pitchFamily="34" charset="-122"/>
                <a:sym typeface="+mn-ea"/>
              </a:rPr>
              <a:t>尚未解决的问题</a:t>
            </a:r>
          </a:p>
        </p:txBody>
      </p:sp>
      <p:sp>
        <p:nvSpPr>
          <p:cNvPr id="4" name="文本框 3"/>
          <p:cNvSpPr txBox="1"/>
          <p:nvPr/>
        </p:nvSpPr>
        <p:spPr>
          <a:xfrm>
            <a:off x="5019675" y="3462337"/>
            <a:ext cx="5080000" cy="645160"/>
          </a:xfrm>
          <a:prstGeom prst="rect">
            <a:avLst/>
          </a:prstGeom>
          <a:noFill/>
          <a:ln w="9525">
            <a:noFill/>
          </a:ln>
        </p:spPr>
        <p:txBody>
          <a:bodyPr>
            <a:spAutoFit/>
          </a:bodyPr>
          <a:lstStyle/>
          <a:p>
            <a:pPr indent="0"/>
            <a:r>
              <a:rPr lang="en-US" sz="1200" b="0">
                <a:latin typeface="宋体" panose="02010600030101010101" pitchFamily="2" charset="-122"/>
              </a:rPr>
              <a:t>1</a:t>
            </a:r>
            <a:r>
              <a:rPr lang="zh-CN" sz="1200" b="0">
                <a:ea typeface="宋体" panose="02010600030101010101" pitchFamily="2" charset="-122"/>
              </a:rPr>
              <a:t>：组员尚未完全学习微信小程序</a:t>
            </a:r>
            <a:r>
              <a:rPr lang="en-US" sz="1200" b="0">
                <a:latin typeface="Calibri" panose="020F0502020204030204" charset="0"/>
              </a:rPr>
              <a:t>web</a:t>
            </a:r>
            <a:r>
              <a:rPr lang="zh-CN" sz="1200" b="0">
                <a:ea typeface="宋体" panose="02010600030101010101" pitchFamily="2" charset="-122"/>
              </a:rPr>
              <a:t>开发的基本内容</a:t>
            </a:r>
            <a:endParaRPr lang="en-US" sz="1200" b="0">
              <a:latin typeface="宋体" panose="02010600030101010101" pitchFamily="2" charset="-122"/>
            </a:endParaRPr>
          </a:p>
          <a:p>
            <a:pPr indent="0"/>
            <a:r>
              <a:rPr lang="en-US" sz="1200" b="0">
                <a:latin typeface="宋体" panose="02010600030101010101" pitchFamily="2" charset="-122"/>
              </a:rPr>
              <a:t>2</a:t>
            </a:r>
            <a:r>
              <a:rPr lang="zh-CN" sz="1200" b="0">
                <a:ea typeface="宋体" panose="02010600030101010101" pitchFamily="2" charset="-122"/>
              </a:rPr>
              <a:t>：系统的外部接口和内部接口尚未完善</a:t>
            </a:r>
            <a:endParaRPr lang="en-US" sz="1200" b="0">
              <a:latin typeface="宋体" panose="02010600030101010101" pitchFamily="2" charset="-122"/>
            </a:endParaRPr>
          </a:p>
          <a:p>
            <a:pPr indent="0"/>
            <a:r>
              <a:rPr lang="en-US" sz="1200" b="0">
                <a:latin typeface="宋体" panose="02010600030101010101" pitchFamily="2" charset="-122"/>
              </a:rPr>
              <a:t>3</a:t>
            </a:r>
            <a:r>
              <a:rPr lang="zh-CN" sz="1200" b="0">
                <a:ea typeface="宋体" panose="02010600030101010101" pitchFamily="2" charset="-122"/>
              </a:rPr>
              <a:t>：数据库尚未部署，组员还未培训如何使用并连接数据库</a:t>
            </a:r>
            <a:endParaRPr lang="zh-CN" altLang="en-US" sz="1200"/>
          </a:p>
        </p:txBody>
      </p:sp>
      <p:sp>
        <p:nvSpPr>
          <p:cNvPr id="9" name="PA_任意多边形 25" descr="17957756_101728372001_2副本"/>
          <p:cNvSpPr/>
          <p:nvPr>
            <p:custDataLst>
              <p:tags r:id="rId5"/>
            </p:custDataLst>
          </p:nvPr>
        </p:nvSpPr>
        <p:spPr bwMode="auto">
          <a:xfrm>
            <a:off x="611505" y="2399030"/>
            <a:ext cx="3340735" cy="2194560"/>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9" cstate="print">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8683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05</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851920" y="2326109"/>
            <a:ext cx="1723549" cy="46166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原型图展示</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5396432"/>
      </p:ext>
    </p:extLst>
  </p:cSld>
  <p:clrMapOvr>
    <a:masterClrMapping/>
  </p:clrMapOvr>
  <p:transition spd="slow" advClick="0" advTm="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0DB030-5D39-4AC8-8630-285D2BE1915E}"/>
              </a:ext>
            </a:extLst>
          </p:cNvPr>
          <p:cNvSpPr txBox="1"/>
          <p:nvPr/>
        </p:nvSpPr>
        <p:spPr>
          <a:xfrm>
            <a:off x="179512" y="248436"/>
            <a:ext cx="3384376" cy="369332"/>
          </a:xfrm>
          <a:prstGeom prst="rect">
            <a:avLst/>
          </a:prstGeom>
          <a:noFill/>
        </p:spPr>
        <p:txBody>
          <a:bodyPr wrap="square" rtlCol="0">
            <a:spAutoFit/>
          </a:bodyPr>
          <a:lstStyle/>
          <a:p>
            <a:r>
              <a:rPr lang="zh-CN" altLang="en-US" dirty="0"/>
              <a:t>用户代表：黄寅佐</a:t>
            </a:r>
          </a:p>
        </p:txBody>
      </p:sp>
      <p:sp>
        <p:nvSpPr>
          <p:cNvPr id="3" name="文本框 2">
            <a:extLst>
              <a:ext uri="{FF2B5EF4-FFF2-40B4-BE49-F238E27FC236}">
                <a16:creationId xmlns:a16="http://schemas.microsoft.com/office/drawing/2014/main" id="{1DC63A4D-4582-4530-9A3E-6E4B6FB2BFDC}"/>
              </a:ext>
            </a:extLst>
          </p:cNvPr>
          <p:cNvSpPr txBox="1"/>
          <p:nvPr/>
        </p:nvSpPr>
        <p:spPr>
          <a:xfrm>
            <a:off x="126840" y="1154172"/>
            <a:ext cx="5256584" cy="369332"/>
          </a:xfrm>
          <a:prstGeom prst="rect">
            <a:avLst/>
          </a:prstGeom>
          <a:noFill/>
        </p:spPr>
        <p:txBody>
          <a:bodyPr wrap="square" rtlCol="0">
            <a:spAutoFit/>
          </a:bodyPr>
          <a:lstStyle/>
          <a:p>
            <a:r>
              <a:rPr lang="zh-CN" altLang="en-US" dirty="0"/>
              <a:t>要求：</a:t>
            </a:r>
            <a:r>
              <a:rPr lang="en-US" altLang="zh-CN" dirty="0" err="1"/>
              <a:t>ui</a:t>
            </a:r>
            <a:r>
              <a:rPr lang="zh-CN" altLang="en-US" dirty="0"/>
              <a:t>界面简洁方便美观，消息数据准确及时。</a:t>
            </a:r>
          </a:p>
        </p:txBody>
      </p:sp>
      <p:sp>
        <p:nvSpPr>
          <p:cNvPr id="4" name="文本框 3">
            <a:extLst>
              <a:ext uri="{FF2B5EF4-FFF2-40B4-BE49-F238E27FC236}">
                <a16:creationId xmlns:a16="http://schemas.microsoft.com/office/drawing/2014/main" id="{6AFED34A-B3CB-44E5-8F6D-753F705AF269}"/>
              </a:ext>
            </a:extLst>
          </p:cNvPr>
          <p:cNvSpPr txBox="1"/>
          <p:nvPr/>
        </p:nvSpPr>
        <p:spPr>
          <a:xfrm>
            <a:off x="159623" y="701304"/>
            <a:ext cx="2016224" cy="369332"/>
          </a:xfrm>
          <a:prstGeom prst="rect">
            <a:avLst/>
          </a:prstGeom>
          <a:noFill/>
        </p:spPr>
        <p:txBody>
          <a:bodyPr wrap="square" rtlCol="0">
            <a:spAutoFit/>
          </a:bodyPr>
          <a:lstStyle/>
          <a:p>
            <a:r>
              <a:rPr lang="zh-CN" altLang="en-US" dirty="0"/>
              <a:t>用户类别：学生</a:t>
            </a:r>
          </a:p>
        </p:txBody>
      </p:sp>
      <p:sp>
        <p:nvSpPr>
          <p:cNvPr id="5" name="文本框 4">
            <a:extLst>
              <a:ext uri="{FF2B5EF4-FFF2-40B4-BE49-F238E27FC236}">
                <a16:creationId xmlns:a16="http://schemas.microsoft.com/office/drawing/2014/main" id="{7D9B22E5-49FE-4E1D-B44D-4C922CFBD43C}"/>
              </a:ext>
            </a:extLst>
          </p:cNvPr>
          <p:cNvSpPr txBox="1"/>
          <p:nvPr/>
        </p:nvSpPr>
        <p:spPr>
          <a:xfrm>
            <a:off x="126840" y="3709136"/>
            <a:ext cx="6552728" cy="1200329"/>
          </a:xfrm>
          <a:prstGeom prst="rect">
            <a:avLst/>
          </a:prstGeom>
          <a:noFill/>
        </p:spPr>
        <p:txBody>
          <a:bodyPr wrap="square" rtlCol="0">
            <a:spAutoFit/>
          </a:bodyPr>
          <a:lstStyle/>
          <a:p>
            <a:r>
              <a:rPr lang="zh-CN" altLang="en-US" sz="2400" dirty="0"/>
              <a:t>原型设计之后及时的给用户测试，以下是结合用户代表需求的原型设计界面，用户表示基本满意。</a:t>
            </a:r>
          </a:p>
        </p:txBody>
      </p:sp>
      <p:pic>
        <p:nvPicPr>
          <p:cNvPr id="6" name="图片 5">
            <a:extLst>
              <a:ext uri="{FF2B5EF4-FFF2-40B4-BE49-F238E27FC236}">
                <a16:creationId xmlns:a16="http://schemas.microsoft.com/office/drawing/2014/main" id="{C01D44B8-2517-47C9-AC27-96B00C3C7E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9568" y="311862"/>
            <a:ext cx="1872208" cy="1548681"/>
          </a:xfrm>
          <a:prstGeom prst="rect">
            <a:avLst/>
          </a:prstGeom>
        </p:spPr>
      </p:pic>
      <p:sp>
        <p:nvSpPr>
          <p:cNvPr id="7" name="文本框 6">
            <a:extLst>
              <a:ext uri="{FF2B5EF4-FFF2-40B4-BE49-F238E27FC236}">
                <a16:creationId xmlns:a16="http://schemas.microsoft.com/office/drawing/2014/main" id="{CCD5FEEF-5FDC-4101-9690-82C1D15218DC}"/>
              </a:ext>
            </a:extLst>
          </p:cNvPr>
          <p:cNvSpPr txBox="1"/>
          <p:nvPr/>
        </p:nvSpPr>
        <p:spPr>
          <a:xfrm>
            <a:off x="179512" y="1815209"/>
            <a:ext cx="3384376" cy="369332"/>
          </a:xfrm>
          <a:prstGeom prst="rect">
            <a:avLst/>
          </a:prstGeom>
          <a:noFill/>
        </p:spPr>
        <p:txBody>
          <a:bodyPr wrap="square" rtlCol="0">
            <a:spAutoFit/>
          </a:bodyPr>
          <a:lstStyle/>
          <a:p>
            <a:r>
              <a:rPr lang="zh-CN" altLang="en-US" dirty="0"/>
              <a:t>用户代表：北校金融学</a:t>
            </a:r>
            <a:r>
              <a:rPr lang="en-US" altLang="zh-CN" dirty="0"/>
              <a:t>kk</a:t>
            </a:r>
            <a:r>
              <a:rPr lang="zh-CN" altLang="en-US" dirty="0"/>
              <a:t>女子</a:t>
            </a:r>
          </a:p>
        </p:txBody>
      </p:sp>
      <p:sp>
        <p:nvSpPr>
          <p:cNvPr id="8" name="文本框 7">
            <a:extLst>
              <a:ext uri="{FF2B5EF4-FFF2-40B4-BE49-F238E27FC236}">
                <a16:creationId xmlns:a16="http://schemas.microsoft.com/office/drawing/2014/main" id="{C49FDA70-EECC-4318-B5EB-432E6609C54E}"/>
              </a:ext>
            </a:extLst>
          </p:cNvPr>
          <p:cNvSpPr txBox="1"/>
          <p:nvPr/>
        </p:nvSpPr>
        <p:spPr>
          <a:xfrm>
            <a:off x="179512" y="2817950"/>
            <a:ext cx="5400600" cy="369332"/>
          </a:xfrm>
          <a:prstGeom prst="rect">
            <a:avLst/>
          </a:prstGeom>
          <a:noFill/>
        </p:spPr>
        <p:txBody>
          <a:bodyPr wrap="square" rtlCol="0">
            <a:spAutoFit/>
          </a:bodyPr>
          <a:lstStyle/>
          <a:p>
            <a:r>
              <a:rPr lang="zh-CN" altLang="en-US" dirty="0"/>
              <a:t>要求：界面容易操作，美观，功能符合日常操作。</a:t>
            </a:r>
          </a:p>
        </p:txBody>
      </p:sp>
      <p:sp>
        <p:nvSpPr>
          <p:cNvPr id="9" name="文本框 8">
            <a:extLst>
              <a:ext uri="{FF2B5EF4-FFF2-40B4-BE49-F238E27FC236}">
                <a16:creationId xmlns:a16="http://schemas.microsoft.com/office/drawing/2014/main" id="{F3FABC57-450E-4D44-82F2-05B6933CCEF3}"/>
              </a:ext>
            </a:extLst>
          </p:cNvPr>
          <p:cNvSpPr txBox="1"/>
          <p:nvPr/>
        </p:nvSpPr>
        <p:spPr>
          <a:xfrm>
            <a:off x="185537" y="2337063"/>
            <a:ext cx="2016224" cy="369332"/>
          </a:xfrm>
          <a:prstGeom prst="rect">
            <a:avLst/>
          </a:prstGeom>
          <a:noFill/>
        </p:spPr>
        <p:txBody>
          <a:bodyPr wrap="square" rtlCol="0">
            <a:spAutoFit/>
          </a:bodyPr>
          <a:lstStyle/>
          <a:p>
            <a:r>
              <a:rPr lang="zh-CN" altLang="en-US" dirty="0"/>
              <a:t>用户类别：学生</a:t>
            </a:r>
          </a:p>
        </p:txBody>
      </p:sp>
    </p:spTree>
    <p:extLst>
      <p:ext uri="{BB962C8B-B14F-4D97-AF65-F5344CB8AC3E}">
        <p14:creationId xmlns:p14="http://schemas.microsoft.com/office/powerpoint/2010/main" val="1307035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E4DCD6C7-C8AB-4DCF-ABC4-CAB7826E54B6}"/>
              </a:ext>
            </a:extLst>
          </p:cNvPr>
          <p:cNvGraphicFramePr>
            <a:graphicFrameLocks noGrp="1"/>
          </p:cNvGraphicFramePr>
          <p:nvPr>
            <p:extLst>
              <p:ext uri="{D42A27DB-BD31-4B8C-83A1-F6EECF244321}">
                <p14:modId xmlns:p14="http://schemas.microsoft.com/office/powerpoint/2010/main" val="1263276063"/>
              </p:ext>
            </p:extLst>
          </p:nvPr>
        </p:nvGraphicFramePr>
        <p:xfrm>
          <a:off x="2195736" y="267494"/>
          <a:ext cx="4104456" cy="4464495"/>
        </p:xfrm>
        <a:graphic>
          <a:graphicData uri="http://schemas.openxmlformats.org/drawingml/2006/table">
            <a:tbl>
              <a:tblPr firstRow="1" firstCol="1" bandRow="1">
                <a:tableStyleId>{7DF18680-E054-41AD-8BC1-D1AEF772440D}</a:tableStyleId>
              </a:tblPr>
              <a:tblGrid>
                <a:gridCol w="699082">
                  <a:extLst>
                    <a:ext uri="{9D8B030D-6E8A-4147-A177-3AD203B41FA5}">
                      <a16:colId xmlns:a16="http://schemas.microsoft.com/office/drawing/2014/main" val="1420384477"/>
                    </a:ext>
                  </a:extLst>
                </a:gridCol>
                <a:gridCol w="1353146">
                  <a:extLst>
                    <a:ext uri="{9D8B030D-6E8A-4147-A177-3AD203B41FA5}">
                      <a16:colId xmlns:a16="http://schemas.microsoft.com/office/drawing/2014/main" val="1994644393"/>
                    </a:ext>
                  </a:extLst>
                </a:gridCol>
                <a:gridCol w="750537">
                  <a:extLst>
                    <a:ext uri="{9D8B030D-6E8A-4147-A177-3AD203B41FA5}">
                      <a16:colId xmlns:a16="http://schemas.microsoft.com/office/drawing/2014/main" val="2439048711"/>
                    </a:ext>
                  </a:extLst>
                </a:gridCol>
                <a:gridCol w="1301691">
                  <a:extLst>
                    <a:ext uri="{9D8B030D-6E8A-4147-A177-3AD203B41FA5}">
                      <a16:colId xmlns:a16="http://schemas.microsoft.com/office/drawing/2014/main" val="1306590494"/>
                    </a:ext>
                  </a:extLst>
                </a:gridCol>
              </a:tblGrid>
              <a:tr h="140270">
                <a:tc>
                  <a:txBody>
                    <a:bodyPr/>
                    <a:lstStyle/>
                    <a:p>
                      <a:pPr algn="ctr">
                        <a:spcAft>
                          <a:spcPts val="0"/>
                        </a:spcAft>
                      </a:pPr>
                      <a:r>
                        <a:rPr lang="zh-CN" sz="700" kern="100">
                          <a:effectLst/>
                        </a:rPr>
                        <a:t>受访  人</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黄寅佐</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职 </a:t>
                      </a:r>
                      <a:r>
                        <a:rPr lang="en-US" sz="700" kern="100">
                          <a:effectLst/>
                        </a:rPr>
                        <a:t>   </a:t>
                      </a:r>
                      <a:r>
                        <a:rPr lang="zh-CN" sz="700" kern="100">
                          <a:effectLst/>
                        </a:rPr>
                        <a:t>业</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在校学生</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extLst>
                  <a:ext uri="{0D108BD9-81ED-4DB2-BD59-A6C34878D82A}">
                    <a16:rowId xmlns:a16="http://schemas.microsoft.com/office/drawing/2014/main" val="3388985721"/>
                  </a:ext>
                </a:extLst>
              </a:tr>
              <a:tr h="280541">
                <a:tc>
                  <a:txBody>
                    <a:bodyPr/>
                    <a:lstStyle/>
                    <a:p>
                      <a:pPr algn="ctr">
                        <a:spcAft>
                          <a:spcPts val="0"/>
                        </a:spcAft>
                      </a:pPr>
                      <a:r>
                        <a:rPr lang="zh-CN" sz="700" kern="100" dirty="0">
                          <a:effectLst/>
                        </a:rPr>
                        <a:t>隶属单位</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en-US" sz="700" kern="100">
                          <a:effectLst/>
                        </a:rPr>
                        <a:t>ZUCC</a:t>
                      </a:r>
                      <a:r>
                        <a:rPr lang="zh-CN" sz="700" kern="100">
                          <a:effectLst/>
                        </a:rPr>
                        <a:t>计算分院软件工程专业</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备 </a:t>
                      </a:r>
                      <a:r>
                        <a:rPr lang="en-US" sz="700" kern="100">
                          <a:effectLst/>
                        </a:rPr>
                        <a:t>   </a:t>
                      </a:r>
                      <a:r>
                        <a:rPr lang="zh-CN" sz="700" kern="100">
                          <a:effectLst/>
                        </a:rPr>
                        <a:t>注</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常驻特聘使用人</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extLst>
                  <a:ext uri="{0D108BD9-81ED-4DB2-BD59-A6C34878D82A}">
                    <a16:rowId xmlns:a16="http://schemas.microsoft.com/office/drawing/2014/main" val="1723331764"/>
                  </a:ext>
                </a:extLst>
              </a:tr>
              <a:tr h="140270">
                <a:tc>
                  <a:txBody>
                    <a:bodyPr/>
                    <a:lstStyle/>
                    <a:p>
                      <a:pPr algn="ctr">
                        <a:spcAft>
                          <a:spcPts val="0"/>
                        </a:spcAft>
                      </a:pPr>
                      <a:r>
                        <a:rPr lang="zh-CN" sz="700" kern="100">
                          <a:effectLst/>
                        </a:rPr>
                        <a:t>访谈地点</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en-US" sz="700" kern="100">
                          <a:effectLst/>
                        </a:rPr>
                        <a:t>/</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dirty="0">
                          <a:effectLst/>
                        </a:rPr>
                        <a:t>访谈方式</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面对面交谈</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extLst>
                  <a:ext uri="{0D108BD9-81ED-4DB2-BD59-A6C34878D82A}">
                    <a16:rowId xmlns:a16="http://schemas.microsoft.com/office/drawing/2014/main" val="788277173"/>
                  </a:ext>
                </a:extLst>
              </a:tr>
              <a:tr h="140270">
                <a:tc>
                  <a:txBody>
                    <a:bodyPr/>
                    <a:lstStyle/>
                    <a:p>
                      <a:pPr algn="ctr">
                        <a:spcAft>
                          <a:spcPts val="0"/>
                        </a:spcAft>
                      </a:pPr>
                      <a:r>
                        <a:rPr lang="zh-CN" sz="700" kern="100">
                          <a:effectLst/>
                        </a:rPr>
                        <a:t>访谈 人</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李骏</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zh-CN" sz="700" kern="100">
                          <a:effectLst/>
                        </a:rPr>
                        <a:t>访谈日期</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a:txBody>
                    <a:bodyPr/>
                    <a:lstStyle/>
                    <a:p>
                      <a:pPr algn="ctr">
                        <a:spcAft>
                          <a:spcPts val="0"/>
                        </a:spcAft>
                      </a:pPr>
                      <a:r>
                        <a:rPr lang="en-US" sz="700" kern="100">
                          <a:effectLst/>
                        </a:rPr>
                        <a:t>2019.4.14</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extLst>
                  <a:ext uri="{0D108BD9-81ED-4DB2-BD59-A6C34878D82A}">
                    <a16:rowId xmlns:a16="http://schemas.microsoft.com/office/drawing/2014/main" val="86751973"/>
                  </a:ext>
                </a:extLst>
              </a:tr>
              <a:tr h="140270">
                <a:tc>
                  <a:txBody>
                    <a:bodyPr/>
                    <a:lstStyle/>
                    <a:p>
                      <a:pPr algn="ctr">
                        <a:spcAft>
                          <a:spcPts val="0"/>
                        </a:spcAft>
                      </a:pPr>
                      <a:r>
                        <a:rPr lang="zh-CN" sz="700" kern="100">
                          <a:effectLst/>
                        </a:rPr>
                        <a:t>访谈因由</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gridSpan="3">
                  <a:txBody>
                    <a:bodyPr/>
                    <a:lstStyle/>
                    <a:p>
                      <a:pPr algn="ctr">
                        <a:spcAft>
                          <a:spcPts val="0"/>
                        </a:spcAft>
                      </a:pPr>
                      <a:r>
                        <a:rPr lang="zh-CN" sz="700" kern="100">
                          <a:effectLst/>
                        </a:rPr>
                        <a:t>课程要求</a:t>
                      </a:r>
                      <a:r>
                        <a:rPr lang="en-US" sz="700" kern="100">
                          <a:effectLst/>
                        </a:rPr>
                        <a:t>-</a:t>
                      </a:r>
                      <a:r>
                        <a:rPr lang="zh-CN" sz="700" kern="100">
                          <a:effectLst/>
                        </a:rPr>
                        <a:t>软件用户需求分析阶段访谈</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29107428"/>
                  </a:ext>
                </a:extLst>
              </a:tr>
              <a:tr h="179422">
                <a:tc>
                  <a:txBody>
                    <a:bodyPr/>
                    <a:lstStyle/>
                    <a:p>
                      <a:pPr algn="just">
                        <a:spcAft>
                          <a:spcPts val="0"/>
                        </a:spcAft>
                      </a:pPr>
                      <a:r>
                        <a:rPr lang="zh-CN" sz="700" kern="100">
                          <a:effectLst/>
                        </a:rPr>
                        <a:t>访谈主题</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gridSpan="3">
                  <a:txBody>
                    <a:bodyPr/>
                    <a:lstStyle/>
                    <a:p>
                      <a:pPr algn="just">
                        <a:spcAft>
                          <a:spcPts val="0"/>
                        </a:spcAft>
                      </a:pPr>
                      <a:r>
                        <a:rPr lang="zh-CN" sz="700" kern="100" dirty="0">
                          <a:effectLst/>
                        </a:rPr>
                        <a:t>关于</a:t>
                      </a:r>
                      <a:r>
                        <a:rPr lang="en-US" sz="700" kern="100" dirty="0">
                          <a:effectLst/>
                        </a:rPr>
                        <a:t>G06</a:t>
                      </a:r>
                      <a:r>
                        <a:rPr lang="zh-CN" sz="700" kern="100" dirty="0">
                          <a:effectLst/>
                        </a:rPr>
                        <a:t>小组约球软件开发需求的访谈</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08408040"/>
                  </a:ext>
                </a:extLst>
              </a:tr>
              <a:tr h="2110288">
                <a:tc>
                  <a:txBody>
                    <a:bodyPr/>
                    <a:lstStyle/>
                    <a:p>
                      <a:pPr algn="just">
                        <a:spcAft>
                          <a:spcPts val="0"/>
                        </a:spcAft>
                      </a:pPr>
                      <a:r>
                        <a:rPr lang="zh-CN" sz="700" kern="100" dirty="0">
                          <a:effectLst/>
                        </a:rPr>
                        <a:t>内容摘要</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gridSpan="3">
                  <a:txBody>
                    <a:bodyPr/>
                    <a:lstStyle/>
                    <a:p>
                      <a:pPr algn="just">
                        <a:spcAft>
                          <a:spcPts val="0"/>
                        </a:spcAft>
                      </a:pPr>
                      <a:r>
                        <a:rPr lang="zh-CN" sz="700" kern="100" dirty="0">
                          <a:effectLst/>
                        </a:rPr>
                        <a:t>背景：受访者已经阅读了小组的可行性研究方案并且得到了大致原型</a:t>
                      </a:r>
                    </a:p>
                    <a:p>
                      <a:pPr algn="just">
                        <a:spcAft>
                          <a:spcPts val="0"/>
                        </a:spcAft>
                      </a:pPr>
                      <a:r>
                        <a:rPr lang="zh-CN" sz="700" kern="100" dirty="0">
                          <a:effectLst/>
                        </a:rPr>
                        <a:t>问题</a:t>
                      </a:r>
                      <a:r>
                        <a:rPr lang="en-US" sz="700" kern="100" dirty="0">
                          <a:effectLst/>
                        </a:rPr>
                        <a:t>1</a:t>
                      </a:r>
                      <a:r>
                        <a:rPr lang="zh-CN" sz="700" kern="100" dirty="0">
                          <a:effectLst/>
                        </a:rPr>
                        <a:t>：你觉得我们小组现有的界面原型还存在着什么问题？</a:t>
                      </a:r>
                    </a:p>
                    <a:p>
                      <a:pPr algn="just">
                        <a:spcAft>
                          <a:spcPts val="0"/>
                        </a:spcAft>
                      </a:pPr>
                      <a:r>
                        <a:rPr lang="zh-CN" sz="700" kern="100" dirty="0">
                          <a:effectLst/>
                        </a:rPr>
                        <a:t>答：我觉得你们还需要做的更美观一点，我感觉现在的界面还不是太美观，存在冗余。</a:t>
                      </a:r>
                    </a:p>
                    <a:p>
                      <a:pPr algn="just">
                        <a:spcAft>
                          <a:spcPts val="0"/>
                        </a:spcAft>
                      </a:pPr>
                      <a:r>
                        <a:rPr lang="zh-CN" sz="700" kern="100" dirty="0">
                          <a:effectLst/>
                        </a:rPr>
                        <a:t>问题</a:t>
                      </a:r>
                      <a:r>
                        <a:rPr lang="en-US" sz="700" kern="100" dirty="0">
                          <a:effectLst/>
                        </a:rPr>
                        <a:t>2</a:t>
                      </a:r>
                      <a:r>
                        <a:rPr lang="zh-CN" sz="700" kern="100" dirty="0">
                          <a:effectLst/>
                        </a:rPr>
                        <a:t>：那具体功能上你有什么建设性的建议吗？</a:t>
                      </a:r>
                    </a:p>
                    <a:p>
                      <a:pPr algn="just">
                        <a:spcAft>
                          <a:spcPts val="0"/>
                        </a:spcAft>
                      </a:pPr>
                      <a:r>
                        <a:rPr lang="zh-CN" sz="700" kern="100" dirty="0">
                          <a:effectLst/>
                        </a:rPr>
                        <a:t>答： 消息数据上你们应当做到准确及时，数据更新快。</a:t>
                      </a:r>
                    </a:p>
                    <a:p>
                      <a:pPr algn="just">
                        <a:spcAft>
                          <a:spcPts val="0"/>
                        </a:spcAft>
                      </a:pPr>
                      <a:r>
                        <a:rPr lang="en-US" sz="700" kern="100" dirty="0">
                          <a:effectLst/>
                        </a:rPr>
                        <a:t>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82943539"/>
                  </a:ext>
                </a:extLst>
              </a:tr>
              <a:tr h="743794">
                <a:tc>
                  <a:txBody>
                    <a:bodyPr/>
                    <a:lstStyle/>
                    <a:p>
                      <a:pPr algn="just">
                        <a:spcAft>
                          <a:spcPts val="0"/>
                        </a:spcAft>
                      </a:pPr>
                      <a:r>
                        <a:rPr lang="zh-CN" sz="700" kern="100">
                          <a:effectLst/>
                        </a:rPr>
                        <a:t>访谈结论</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gridSpan="3">
                  <a:txBody>
                    <a:bodyPr/>
                    <a:lstStyle/>
                    <a:p>
                      <a:pPr algn="just">
                        <a:spcAft>
                          <a:spcPts val="0"/>
                        </a:spcAft>
                      </a:pPr>
                      <a:r>
                        <a:rPr lang="en-US" sz="700" kern="100">
                          <a:effectLst/>
                        </a:rPr>
                        <a:t>Ui</a:t>
                      </a:r>
                      <a:r>
                        <a:rPr lang="zh-CN" sz="700" kern="100">
                          <a:effectLst/>
                        </a:rPr>
                        <a:t>界面应当更加简洁美观，消息数据应当做到准确及时。</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92180867"/>
                  </a:ext>
                </a:extLst>
              </a:tr>
              <a:tr h="589370">
                <a:tc>
                  <a:txBody>
                    <a:bodyPr/>
                    <a:lstStyle/>
                    <a:p>
                      <a:pPr algn="just">
                        <a:spcAft>
                          <a:spcPts val="0"/>
                        </a:spcAft>
                      </a:pPr>
                      <a:r>
                        <a:rPr lang="zh-CN" sz="700" kern="100">
                          <a:effectLst/>
                        </a:rPr>
                        <a:t>访谈人评价及意见</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gridSpan="3">
                  <a:txBody>
                    <a:bodyPr/>
                    <a:lstStyle/>
                    <a:p>
                      <a:pPr algn="just">
                        <a:spcAft>
                          <a:spcPts val="0"/>
                        </a:spcAft>
                      </a:pPr>
                      <a:r>
                        <a:rPr lang="en-US" sz="700" kern="100" dirty="0">
                          <a:effectLst/>
                        </a:rPr>
                        <a:t>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5626" marR="45626"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8988714"/>
                  </a:ext>
                </a:extLst>
              </a:tr>
            </a:tbl>
          </a:graphicData>
        </a:graphic>
      </p:graphicFrame>
    </p:spTree>
    <p:extLst>
      <p:ext uri="{BB962C8B-B14F-4D97-AF65-F5344CB8AC3E}">
        <p14:creationId xmlns:p14="http://schemas.microsoft.com/office/powerpoint/2010/main" val="23417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10" y="604297"/>
            <a:ext cx="2736304" cy="446449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616155"/>
            <a:ext cx="2446269" cy="4264779"/>
          </a:xfrm>
          <a:prstGeom prst="rect">
            <a:avLst/>
          </a:prstGeom>
        </p:spPr>
      </p:pic>
    </p:spTree>
    <p:extLst>
      <p:ext uri="{BB962C8B-B14F-4D97-AF65-F5344CB8AC3E}">
        <p14:creationId xmlns:p14="http://schemas.microsoft.com/office/powerpoint/2010/main" val="1264257213"/>
      </p:ext>
    </p:extLst>
  </p:cSld>
  <p:clrMapOvr>
    <a:masterClrMapping/>
  </p:clrMapOvr>
  <p:transition spd="slow" advClick="0" advTm="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391" y="526021"/>
            <a:ext cx="2790856" cy="459635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032" y="493295"/>
            <a:ext cx="2534440" cy="4423656"/>
          </a:xfrm>
          <a:prstGeom prst="rect">
            <a:avLst/>
          </a:prstGeom>
        </p:spPr>
      </p:pic>
    </p:spTree>
    <p:extLst>
      <p:ext uri="{BB962C8B-B14F-4D97-AF65-F5344CB8AC3E}">
        <p14:creationId xmlns:p14="http://schemas.microsoft.com/office/powerpoint/2010/main" val="4021488983"/>
      </p:ext>
    </p:extLst>
  </p:cSld>
  <p:clrMapOvr>
    <a:masterClrMapping/>
  </p:clrMapOvr>
  <p:transition spd="slow" advClick="0" advTm="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554202"/>
            <a:ext cx="2969596" cy="4404961"/>
          </a:xfrm>
          <a:prstGeom prst="rect">
            <a:avLst/>
          </a:prstGeom>
        </p:spPr>
      </p:pic>
      <p:pic>
        <p:nvPicPr>
          <p:cNvPr id="3" name="图片 2">
            <a:extLst>
              <a:ext uri="{FF2B5EF4-FFF2-40B4-BE49-F238E27FC236}">
                <a16:creationId xmlns:a16="http://schemas.microsoft.com/office/drawing/2014/main" id="{37B16D53-B1F6-433A-A600-CEF7731CFD5D}"/>
              </a:ext>
            </a:extLst>
          </p:cNvPr>
          <p:cNvPicPr>
            <a:picLocks noChangeAspect="1"/>
          </p:cNvPicPr>
          <p:nvPr/>
        </p:nvPicPr>
        <p:blipFill>
          <a:blip r:embed="rId5"/>
          <a:stretch>
            <a:fillRect/>
          </a:stretch>
        </p:blipFill>
        <p:spPr>
          <a:xfrm>
            <a:off x="4932040" y="536731"/>
            <a:ext cx="2968328" cy="4486680"/>
          </a:xfrm>
          <a:prstGeom prst="rect">
            <a:avLst/>
          </a:prstGeom>
        </p:spPr>
      </p:pic>
    </p:spTree>
    <p:extLst>
      <p:ext uri="{BB962C8B-B14F-4D97-AF65-F5344CB8AC3E}">
        <p14:creationId xmlns:p14="http://schemas.microsoft.com/office/powerpoint/2010/main" val="1570573566"/>
      </p:ext>
    </p:extLst>
  </p:cSld>
  <p:clrMapOvr>
    <a:masterClrMapping/>
  </p:clrMapOvr>
  <p:transition spd="slow" advClick="0" advTm="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4">
            <a:extLst>
              <a:ext uri="{FF2B5EF4-FFF2-40B4-BE49-F238E27FC236}">
                <a16:creationId xmlns:a16="http://schemas.microsoft.com/office/drawing/2014/main" id="{7B070516-99EF-4F69-BA66-2305FBD06361}"/>
              </a:ext>
            </a:extLst>
          </p:cNvPr>
          <p:cNvSpPr txBox="1">
            <a:spLocks noChangeArrowheads="1"/>
          </p:cNvSpPr>
          <p:nvPr>
            <p:custDataLst>
              <p:tags r:id="rId1"/>
            </p:custDataLst>
          </p:nvPr>
        </p:nvSpPr>
        <p:spPr bwMode="auto">
          <a:xfrm>
            <a:off x="539552" y="267494"/>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原型图展示</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C570E2BC-2AF2-4093-A4EB-175622B65FC7}"/>
              </a:ext>
            </a:extLst>
          </p:cNvPr>
          <p:cNvPicPr>
            <a:picLocks noChangeAspect="1"/>
          </p:cNvPicPr>
          <p:nvPr/>
        </p:nvPicPr>
        <p:blipFill>
          <a:blip r:embed="rId3"/>
          <a:stretch>
            <a:fillRect/>
          </a:stretch>
        </p:blipFill>
        <p:spPr>
          <a:xfrm>
            <a:off x="971600" y="667604"/>
            <a:ext cx="3149994" cy="4343280"/>
          </a:xfrm>
          <a:prstGeom prst="rect">
            <a:avLst/>
          </a:prstGeom>
        </p:spPr>
      </p:pic>
      <p:pic>
        <p:nvPicPr>
          <p:cNvPr id="4" name="图片 3">
            <a:extLst>
              <a:ext uri="{FF2B5EF4-FFF2-40B4-BE49-F238E27FC236}">
                <a16:creationId xmlns:a16="http://schemas.microsoft.com/office/drawing/2014/main" id="{C9AA68D4-D640-4B7D-A1BC-545EBA24726E}"/>
              </a:ext>
            </a:extLst>
          </p:cNvPr>
          <p:cNvPicPr>
            <a:picLocks noChangeAspect="1"/>
          </p:cNvPicPr>
          <p:nvPr/>
        </p:nvPicPr>
        <p:blipFill>
          <a:blip r:embed="rId4"/>
          <a:stretch>
            <a:fillRect/>
          </a:stretch>
        </p:blipFill>
        <p:spPr>
          <a:xfrm>
            <a:off x="4644008" y="601991"/>
            <a:ext cx="3312368" cy="4343281"/>
          </a:xfrm>
          <a:prstGeom prst="rect">
            <a:avLst/>
          </a:prstGeom>
        </p:spPr>
      </p:pic>
    </p:spTree>
    <p:extLst>
      <p:ext uri="{BB962C8B-B14F-4D97-AF65-F5344CB8AC3E}">
        <p14:creationId xmlns:p14="http://schemas.microsoft.com/office/powerpoint/2010/main" val="1361421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8" y="1275606"/>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29945"/>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06</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96092"/>
            <a:ext cx="7924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后记</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56397"/>
            <a:ext cx="2286000" cy="819455"/>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参考资料</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绩效评价</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会议记录</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683568" y="385739"/>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accent3"/>
                </a:solidFill>
                <a:latin typeface="微软雅黑 Light" panose="020B0502040204020203" pitchFamily="34" charset="-122"/>
                <a:ea typeface="微软雅黑 Light" panose="020B0502040204020203" pitchFamily="34" charset="-122"/>
              </a:rPr>
              <a:t>修改后的甘特图</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5B555692-B53D-4ECF-AA1B-5AD0564D52C0}"/>
              </a:ext>
            </a:extLst>
          </p:cNvPr>
          <p:cNvPicPr>
            <a:picLocks noChangeAspect="1"/>
          </p:cNvPicPr>
          <p:nvPr/>
        </p:nvPicPr>
        <p:blipFill>
          <a:blip r:embed="rId4"/>
          <a:stretch>
            <a:fillRect/>
          </a:stretch>
        </p:blipFill>
        <p:spPr>
          <a:xfrm>
            <a:off x="0" y="1164196"/>
            <a:ext cx="9144000" cy="3063738"/>
          </a:xfrm>
          <a:prstGeom prst="rect">
            <a:avLst/>
          </a:prstGeom>
        </p:spPr>
      </p:pic>
    </p:spTree>
    <p:extLst>
      <p:ext uri="{BB962C8B-B14F-4D97-AF65-F5344CB8AC3E}">
        <p14:creationId xmlns:p14="http://schemas.microsoft.com/office/powerpoint/2010/main" val="3841652307"/>
      </p:ext>
    </p:extLst>
  </p:cSld>
  <p:clrMapOvr>
    <a:masterClrMapping/>
  </p:clrMapOvr>
  <p:transition spd="slow" advClick="0" advTm="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PA_淘宝店chenying0907 9" descr="Money副本"/>
          <p:cNvSpPr>
            <a:spLocks noChangeArrowheads="1"/>
          </p:cNvSpPr>
          <p:nvPr>
            <p:custDataLst>
              <p:tags r:id="rId1"/>
            </p:custDataLst>
          </p:nvPr>
        </p:nvSpPr>
        <p:spPr bwMode="auto">
          <a:xfrm>
            <a:off x="0" y="1275606"/>
            <a:ext cx="9144000" cy="2159666"/>
          </a:xfrm>
          <a:prstGeom prst="rect">
            <a:avLst/>
          </a:prstGeom>
          <a:blipFill dpi="0" rotWithShape="1">
            <a:blip r:embed="rId10">
              <a:extLst>
                <a:ext uri="{28A0092B-C50C-407E-A947-70E740481C1C}">
                  <a14:useLocalDpi xmlns:a14="http://schemas.microsoft.com/office/drawing/2010/main" val="0"/>
                </a:ext>
              </a:extLst>
            </a:blip>
            <a:srcRect/>
            <a:stretch>
              <a:fillRect t="-50015" b="-100024"/>
            </a:stretch>
          </a:blipFill>
          <a:ln>
            <a:noFill/>
          </a:ln>
          <a:effectLst/>
        </p:spPr>
        <p:txBody>
          <a:bodyPr wrap="none" anchor="ctr"/>
          <a:lstStyle/>
          <a:p>
            <a:endParaRPr lang="zh-CN" altLang="en-US"/>
          </a:p>
        </p:txBody>
      </p:sp>
      <p:sp>
        <p:nvSpPr>
          <p:cNvPr id="10250" name="PA_淘宝店chenying0907 10"/>
          <p:cNvSpPr>
            <a:spLocks noChangeArrowheads="1"/>
          </p:cNvSpPr>
          <p:nvPr>
            <p:custDataLst>
              <p:tags r:id="rId2"/>
            </p:custDataLst>
          </p:nvPr>
        </p:nvSpPr>
        <p:spPr bwMode="auto">
          <a:xfrm>
            <a:off x="1116013" y="1274019"/>
            <a:ext cx="2087562" cy="3171215"/>
          </a:xfrm>
          <a:prstGeom prst="rect">
            <a:avLst/>
          </a:prstGeom>
          <a:solidFill>
            <a:schemeClr val="accent4">
              <a:alpha val="89999"/>
            </a:schemeClr>
          </a:solidFill>
          <a:ln>
            <a:noFill/>
          </a:ln>
          <a:effectLst/>
        </p:spPr>
        <p:txBody>
          <a:bodyPr wrap="none" anchor="ctr"/>
          <a:lstStyle/>
          <a:p>
            <a:endParaRPr lang="zh-CN" altLang="en-US"/>
          </a:p>
        </p:txBody>
      </p:sp>
      <p:sp>
        <p:nvSpPr>
          <p:cNvPr id="10251" name="PA_文本框 11"/>
          <p:cNvSpPr txBox="1">
            <a:spLocks noChangeArrowheads="1"/>
          </p:cNvSpPr>
          <p:nvPr>
            <p:custDataLst>
              <p:tags r:id="rId3"/>
            </p:custDataLst>
          </p:nvPr>
        </p:nvSpPr>
        <p:spPr bwMode="auto">
          <a:xfrm>
            <a:off x="1111251" y="1419622"/>
            <a:ext cx="2092324" cy="1753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accent3">
                    <a:lumMod val="40000"/>
                    <a:lumOff val="60000"/>
                  </a:schemeClr>
                </a:solidFill>
                <a:latin typeface="+mj-ea"/>
                <a:ea typeface="+mj-ea"/>
              </a:rPr>
              <a:t>标识</a:t>
            </a:r>
          </a:p>
          <a:p>
            <a:endParaRPr lang="en-US" altLang="zh-CN" dirty="0"/>
          </a:p>
          <a:p>
            <a:r>
              <a:rPr lang="zh-CN" altLang="zh-CN" dirty="0"/>
              <a:t>标题：《软件需求规格说明》</a:t>
            </a:r>
          </a:p>
          <a:p>
            <a:r>
              <a:rPr lang="zh-CN" altLang="zh-CN" dirty="0"/>
              <a:t>简称：SRS</a:t>
            </a:r>
          </a:p>
          <a:p>
            <a:r>
              <a:rPr lang="zh-CN" altLang="zh-CN" dirty="0"/>
              <a:t>版本号：1.0</a:t>
            </a:r>
          </a:p>
        </p:txBody>
      </p:sp>
      <p:sp>
        <p:nvSpPr>
          <p:cNvPr id="10252" name="PA_淘宝店chenying0907 12"/>
          <p:cNvSpPr>
            <a:spLocks noChangeArrowheads="1"/>
          </p:cNvSpPr>
          <p:nvPr>
            <p:custDataLst>
              <p:tags r:id="rId4"/>
            </p:custDataLst>
          </p:nvPr>
        </p:nvSpPr>
        <p:spPr bwMode="auto">
          <a:xfrm>
            <a:off x="4314826" y="3622597"/>
            <a:ext cx="4103687"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pPr>
            <a:r>
              <a:rPr lang="zh-CN" altLang="en-US" sz="1600" b="1" dirty="0">
                <a:solidFill>
                  <a:schemeClr val="accent3"/>
                </a:solidFill>
                <a:latin typeface="微软雅黑 Light" panose="020B0502040204020203" pitchFamily="34" charset="-122"/>
                <a:ea typeface="微软雅黑 Light" panose="020B0502040204020203" pitchFamily="34" charset="-122"/>
              </a:rPr>
              <a:t>文档概述</a:t>
            </a:r>
            <a:endPar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endParaRPr>
          </a:p>
          <a:p>
            <a:r>
              <a:rPr altLang="zh-CN" sz="1100" dirty="0">
                <a:latin typeface="微软雅黑" panose="020B0503020204020204" pitchFamily="34" charset="-122"/>
                <a:ea typeface="微软雅黑" panose="020B0503020204020204" pitchFamily="34" charset="-122"/>
                <a:cs typeface="微软雅黑" panose="020B0503020204020204" pitchFamily="34" charset="-122"/>
              </a:rPr>
              <a:t>该文档主要对“球约”约球微信小程序进行细致的软件需求规格分析，包括该微信小程序所应具备的功能，运行时的环境，用户界面，数据需求，接口需求，确保能让开发人员进一步清楚了解用户需求和该软件的系统需求，进一步明确后续的开发设计工作。</a:t>
            </a:r>
          </a:p>
        </p:txBody>
      </p:sp>
      <p:sp>
        <p:nvSpPr>
          <p:cNvPr id="10253" name="PA_任意多边形 13"/>
          <p:cNvSpPr>
            <a:spLocks noEditPoints="1"/>
          </p:cNvSpPr>
          <p:nvPr>
            <p:custDataLst>
              <p:tags r:id="rId5"/>
            </p:custDataLst>
          </p:nvPr>
        </p:nvSpPr>
        <p:spPr bwMode="auto">
          <a:xfrm>
            <a:off x="4029076" y="3435272"/>
            <a:ext cx="285750" cy="187383"/>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chemeClr val="accent3"/>
          </a:solidFill>
          <a:ln>
            <a:noFill/>
          </a:ln>
        </p:spPr>
        <p:txBody>
          <a:bodyPr/>
          <a:lstStyle/>
          <a:p>
            <a:endParaRPr lang="zh-CN" altLang="en-US">
              <a:solidFill>
                <a:schemeClr val="bg1">
                  <a:lumMod val="50000"/>
                </a:schemeClr>
              </a:solidFill>
            </a:endParaRPr>
          </a:p>
        </p:txBody>
      </p:sp>
      <p:grpSp>
        <p:nvGrpSpPr>
          <p:cNvPr id="25" name="PA_淘宝店chenying0907 24"/>
          <p:cNvGrpSpPr/>
          <p:nvPr>
            <p:custDataLst>
              <p:tags r:id="rId6"/>
            </p:custDataLst>
          </p:nvPr>
        </p:nvGrpSpPr>
        <p:grpSpPr>
          <a:xfrm>
            <a:off x="-9190" y="0"/>
            <a:ext cx="620750" cy="791858"/>
            <a:chOff x="0" y="-21236"/>
            <a:chExt cx="3311527" cy="4224338"/>
          </a:xfrm>
        </p:grpSpPr>
        <p:sp>
          <p:nvSpPr>
            <p:cNvPr id="27"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PA_文本框 4"/>
          <p:cNvSpPr txBox="1">
            <a:spLocks noChangeArrowheads="1"/>
          </p:cNvSpPr>
          <p:nvPr>
            <p:custDataLst>
              <p:tags r:id="rId7"/>
            </p:custDataLst>
          </p:nvPr>
        </p:nvSpPr>
        <p:spPr bwMode="auto">
          <a:xfrm>
            <a:off x="535359" y="184337"/>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标识、文档概述</a:t>
            </a:r>
          </a:p>
        </p:txBody>
      </p:sp>
      <p:sp>
        <p:nvSpPr>
          <p:cNvPr id="31" name="PA_文本框 5"/>
          <p:cNvSpPr txBox="1">
            <a:spLocks noChangeArrowheads="1"/>
          </p:cNvSpPr>
          <p:nvPr>
            <p:custDataLst>
              <p:tags r:id="rId8"/>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Tree>
  </p:cSld>
  <p:clrMapOvr>
    <a:masterClrMapping/>
  </p:clrMapOvr>
  <p:transition spd="slow" advClick="0" advTm="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参考资料</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67544" y="1275606"/>
            <a:ext cx="8280920" cy="3416320"/>
          </a:xfrm>
          <a:prstGeom prst="rect">
            <a:avLst/>
          </a:prstGeom>
          <a:noFill/>
        </p:spPr>
        <p:txBody>
          <a:bodyPr wrap="square" rtlCol="0">
            <a:spAutoFit/>
          </a:bodyPr>
          <a:lstStyle/>
          <a:p>
            <a:r>
              <a:rPr altLang="zh-CN" sz="2400" dirty="0"/>
              <a:t>张海藩，牟永敏. 《软件工程导论（第6版）》. 北京:清华大学出版社，2013</a:t>
            </a:r>
          </a:p>
          <a:p>
            <a:r>
              <a:rPr altLang="zh-CN" sz="2400" dirty="0"/>
              <a:t>王延平 《21天精通微信小程序开发》  北京:电子工业出版社 2017.2</a:t>
            </a:r>
          </a:p>
          <a:p>
            <a:r>
              <a:rPr altLang="zh-CN" sz="2400" dirty="0"/>
              <a:t>微信小程序官方开发指南 https://developers.weixin.qq.com</a:t>
            </a:r>
          </a:p>
          <a:p>
            <a:r>
              <a:rPr altLang="zh-CN" sz="2400" dirty="0"/>
              <a:t>Kyle Simpson 《你不知道的JavaScript》北京:人民邮电出版社 2015.4</a:t>
            </a:r>
          </a:p>
          <a:p>
            <a:r>
              <a:rPr altLang="zh-CN" sz="2400" dirty="0"/>
              <a:t>GB T-8567-2006计算机软件文档编制规范</a:t>
            </a:r>
            <a:endParaRPr lang="en-US" altLang="zh-CN" sz="2400" dirty="0"/>
          </a:p>
          <a:p>
            <a:r>
              <a:rPr lang="en-US" altLang="zh-CN" sz="2400" dirty="0"/>
              <a:t>SE2019-G06- </a:t>
            </a:r>
            <a:r>
              <a:rPr lang="zh-CN" altLang="en-US" sz="2400" dirty="0"/>
              <a:t>可行性分析</a:t>
            </a:r>
            <a:r>
              <a:rPr lang="en-US" altLang="zh-CN" sz="2400" dirty="0"/>
              <a:t>(</a:t>
            </a:r>
            <a:r>
              <a:rPr lang="zh-CN" altLang="en-US" sz="2400" dirty="0"/>
              <a:t>研究</a:t>
            </a:r>
            <a:r>
              <a:rPr lang="en-US" altLang="zh-CN" sz="2400" dirty="0"/>
              <a:t>)</a:t>
            </a:r>
            <a:r>
              <a:rPr lang="zh-CN" altLang="en-US" sz="2400" dirty="0"/>
              <a:t>报告</a:t>
            </a:r>
            <a:r>
              <a:rPr lang="en-US" altLang="zh-CN" sz="2400" dirty="0"/>
              <a:t>(FAR)V1.1</a:t>
            </a:r>
            <a:endParaRPr lang="zh-CN" altLang="en-US" dirty="0"/>
          </a:p>
        </p:txBody>
      </p:sp>
    </p:spTree>
  </p:cSld>
  <p:clrMapOvr>
    <a:masterClrMapping/>
  </p:clrMapOvr>
  <p:transition spd="slow" advClick="0" advTm="0">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8245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分工</a:t>
            </a: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rPr>
              <a:t>/</a:t>
            </a: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绩效评价</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pic>
        <p:nvPicPr>
          <p:cNvPr id="2" name="图片 1">
            <a:extLst>
              <a:ext uri="{FF2B5EF4-FFF2-40B4-BE49-F238E27FC236}">
                <a16:creationId xmlns:a16="http://schemas.microsoft.com/office/drawing/2014/main" id="{5FC7DB8D-D20C-41A9-9DA6-0995D9984B3D}"/>
              </a:ext>
            </a:extLst>
          </p:cNvPr>
          <p:cNvPicPr>
            <a:picLocks noChangeAspect="1"/>
          </p:cNvPicPr>
          <p:nvPr/>
        </p:nvPicPr>
        <p:blipFill>
          <a:blip r:embed="rId4"/>
          <a:stretch>
            <a:fillRect/>
          </a:stretch>
        </p:blipFill>
        <p:spPr>
          <a:xfrm>
            <a:off x="-29961" y="549764"/>
            <a:ext cx="9144000" cy="4582912"/>
          </a:xfrm>
          <a:prstGeom prst="rect">
            <a:avLst/>
          </a:prstGeom>
        </p:spPr>
      </p:pic>
    </p:spTree>
  </p:cSld>
  <p:clrMapOvr>
    <a:masterClrMapping/>
  </p:clrMapOvr>
  <p:transition spd="slow" advClick="0" advTm="0">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淘宝店chenying0907 47"/>
          <p:cNvGrpSpPr/>
          <p:nvPr>
            <p:custDataLst>
              <p:tags r:id="rId1"/>
            </p:custDataLst>
          </p:nvPr>
        </p:nvGrpSpPr>
        <p:grpSpPr>
          <a:xfrm>
            <a:off x="-9190" y="0"/>
            <a:ext cx="620750" cy="791858"/>
            <a:chOff x="0" y="-21236"/>
            <a:chExt cx="3311527" cy="4224338"/>
          </a:xfrm>
        </p:grpSpPr>
        <p:sp>
          <p:nvSpPr>
            <p:cNvPr id="49"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2" name="PA_文本框 4"/>
          <p:cNvSpPr txBox="1">
            <a:spLocks noChangeArrowheads="1"/>
          </p:cNvSpPr>
          <p:nvPr>
            <p:custDataLst>
              <p:tags r:id="rId2"/>
            </p:custDataLst>
          </p:nvPr>
        </p:nvSpPr>
        <p:spPr bwMode="auto">
          <a:xfrm>
            <a:off x="535359" y="184337"/>
            <a:ext cx="1215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会议记录</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graphicFrame>
        <p:nvGraphicFramePr>
          <p:cNvPr id="3" name="表格 2">
            <a:extLst>
              <a:ext uri="{FF2B5EF4-FFF2-40B4-BE49-F238E27FC236}">
                <a16:creationId xmlns:a16="http://schemas.microsoft.com/office/drawing/2014/main" id="{486E6FB7-A049-4019-9EA3-3823287B8F95}"/>
              </a:ext>
            </a:extLst>
          </p:cNvPr>
          <p:cNvGraphicFramePr>
            <a:graphicFrameLocks noGrp="1"/>
          </p:cNvGraphicFramePr>
          <p:nvPr>
            <p:extLst>
              <p:ext uri="{D42A27DB-BD31-4B8C-83A1-F6EECF244321}">
                <p14:modId xmlns:p14="http://schemas.microsoft.com/office/powerpoint/2010/main" val="3617902512"/>
              </p:ext>
            </p:extLst>
          </p:nvPr>
        </p:nvGraphicFramePr>
        <p:xfrm>
          <a:off x="1979712" y="127089"/>
          <a:ext cx="4464495" cy="4889321"/>
        </p:xfrm>
        <a:graphic>
          <a:graphicData uri="http://schemas.openxmlformats.org/drawingml/2006/table">
            <a:tbl>
              <a:tblPr>
                <a:tableStyleId>{5C22544A-7EE6-4342-B048-85BDC9FD1C3A}</a:tableStyleId>
              </a:tblPr>
              <a:tblGrid>
                <a:gridCol w="621431">
                  <a:extLst>
                    <a:ext uri="{9D8B030D-6E8A-4147-A177-3AD203B41FA5}">
                      <a16:colId xmlns:a16="http://schemas.microsoft.com/office/drawing/2014/main" val="2659228672"/>
                    </a:ext>
                  </a:extLst>
                </a:gridCol>
                <a:gridCol w="1798881">
                  <a:extLst>
                    <a:ext uri="{9D8B030D-6E8A-4147-A177-3AD203B41FA5}">
                      <a16:colId xmlns:a16="http://schemas.microsoft.com/office/drawing/2014/main" val="1948497106"/>
                    </a:ext>
                  </a:extLst>
                </a:gridCol>
                <a:gridCol w="572371">
                  <a:extLst>
                    <a:ext uri="{9D8B030D-6E8A-4147-A177-3AD203B41FA5}">
                      <a16:colId xmlns:a16="http://schemas.microsoft.com/office/drawing/2014/main" val="83253635"/>
                    </a:ext>
                  </a:extLst>
                </a:gridCol>
                <a:gridCol w="1471812">
                  <a:extLst>
                    <a:ext uri="{9D8B030D-6E8A-4147-A177-3AD203B41FA5}">
                      <a16:colId xmlns:a16="http://schemas.microsoft.com/office/drawing/2014/main" val="3039962102"/>
                    </a:ext>
                  </a:extLst>
                </a:gridCol>
              </a:tblGrid>
              <a:tr h="405205">
                <a:tc>
                  <a:txBody>
                    <a:bodyPr/>
                    <a:lstStyle/>
                    <a:p>
                      <a:pPr algn="ctr">
                        <a:lnSpc>
                          <a:spcPct val="200000"/>
                        </a:lnSpc>
                        <a:spcAft>
                          <a:spcPts val="0"/>
                        </a:spcAft>
                      </a:pPr>
                      <a:r>
                        <a:rPr lang="zh-CN" sz="800" kern="100">
                          <a:effectLst/>
                        </a:rPr>
                        <a:t>会议地点</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ctr">
                        <a:lnSpc>
                          <a:spcPct val="200000"/>
                        </a:lnSpc>
                        <a:spcAft>
                          <a:spcPts val="0"/>
                        </a:spcAft>
                      </a:pPr>
                      <a:r>
                        <a:rPr lang="zh-CN" sz="800" kern="100">
                          <a:effectLst/>
                        </a:rPr>
                        <a:t>明德</a:t>
                      </a:r>
                      <a:r>
                        <a:rPr lang="en-US" sz="800" kern="100">
                          <a:effectLst/>
                        </a:rPr>
                        <a:t>613</a:t>
                      </a:r>
                      <a:r>
                        <a:rPr lang="zh-CN" sz="800" kern="100">
                          <a:effectLst/>
                        </a:rPr>
                        <a:t>室</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ctr">
                        <a:lnSpc>
                          <a:spcPct val="200000"/>
                        </a:lnSpc>
                        <a:spcAft>
                          <a:spcPts val="0"/>
                        </a:spcAft>
                      </a:pPr>
                      <a:r>
                        <a:rPr lang="zh-CN" sz="800" kern="100">
                          <a:effectLst/>
                        </a:rPr>
                        <a:t>会议时间</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just">
                        <a:lnSpc>
                          <a:spcPct val="200000"/>
                        </a:lnSpc>
                        <a:spcAft>
                          <a:spcPts val="0"/>
                        </a:spcAft>
                      </a:pPr>
                      <a:r>
                        <a:rPr lang="en-US" sz="800" kern="100">
                          <a:effectLst/>
                        </a:rPr>
                        <a:t>2019 4.13 21</a:t>
                      </a:r>
                      <a:r>
                        <a:rPr lang="zh-CN" sz="800" kern="100">
                          <a:effectLst/>
                        </a:rPr>
                        <a:t>：</a:t>
                      </a:r>
                      <a:r>
                        <a:rPr lang="en-US" sz="800" kern="100">
                          <a:effectLst/>
                        </a:rPr>
                        <a:t>00</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extLst>
                  <a:ext uri="{0D108BD9-81ED-4DB2-BD59-A6C34878D82A}">
                    <a16:rowId xmlns:a16="http://schemas.microsoft.com/office/drawing/2014/main" val="3498883007"/>
                  </a:ext>
                </a:extLst>
              </a:tr>
              <a:tr h="187370">
                <a:tc>
                  <a:txBody>
                    <a:bodyPr/>
                    <a:lstStyle/>
                    <a:p>
                      <a:pPr algn="ctr">
                        <a:lnSpc>
                          <a:spcPct val="200000"/>
                        </a:lnSpc>
                        <a:spcAft>
                          <a:spcPts val="0"/>
                        </a:spcAft>
                      </a:pPr>
                      <a:r>
                        <a:rPr lang="zh-CN" sz="800" kern="100">
                          <a:effectLst/>
                        </a:rPr>
                        <a:t>主 持 人</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ctr">
                        <a:lnSpc>
                          <a:spcPct val="200000"/>
                        </a:lnSpc>
                        <a:spcAft>
                          <a:spcPts val="0"/>
                        </a:spcAft>
                      </a:pPr>
                      <a:r>
                        <a:rPr lang="zh-CN" sz="800" kern="100">
                          <a:effectLst/>
                        </a:rPr>
                        <a:t>李骏</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ctr">
                        <a:lnSpc>
                          <a:spcPct val="200000"/>
                        </a:lnSpc>
                        <a:spcAft>
                          <a:spcPts val="0"/>
                        </a:spcAft>
                      </a:pPr>
                      <a:r>
                        <a:rPr lang="zh-CN" sz="800" kern="100">
                          <a:effectLst/>
                        </a:rPr>
                        <a:t>记录 人</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a:txBody>
                    <a:bodyPr/>
                    <a:lstStyle/>
                    <a:p>
                      <a:pPr algn="ctr">
                        <a:lnSpc>
                          <a:spcPct val="200000"/>
                        </a:lnSpc>
                        <a:spcAft>
                          <a:spcPts val="0"/>
                        </a:spcAft>
                      </a:pPr>
                      <a:r>
                        <a:rPr lang="zh-CN" sz="800" kern="100">
                          <a:effectLst/>
                        </a:rPr>
                        <a:t>林豪</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extLst>
                  <a:ext uri="{0D108BD9-81ED-4DB2-BD59-A6C34878D82A}">
                    <a16:rowId xmlns:a16="http://schemas.microsoft.com/office/drawing/2014/main" val="1203945527"/>
                  </a:ext>
                </a:extLst>
              </a:tr>
              <a:tr h="203180">
                <a:tc>
                  <a:txBody>
                    <a:bodyPr/>
                    <a:lstStyle/>
                    <a:p>
                      <a:pPr algn="ctr">
                        <a:lnSpc>
                          <a:spcPct val="200000"/>
                        </a:lnSpc>
                        <a:spcAft>
                          <a:spcPts val="0"/>
                        </a:spcAft>
                      </a:pPr>
                      <a:r>
                        <a:rPr lang="zh-CN" sz="800" kern="100">
                          <a:effectLst/>
                        </a:rPr>
                        <a:t>参会人员</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nchor="ctr"/>
                </a:tc>
                <a:tc gridSpan="3">
                  <a:txBody>
                    <a:bodyPr/>
                    <a:lstStyle/>
                    <a:p>
                      <a:pPr algn="ctr">
                        <a:lnSpc>
                          <a:spcPct val="200000"/>
                        </a:lnSpc>
                        <a:spcAft>
                          <a:spcPts val="0"/>
                        </a:spcAft>
                      </a:pPr>
                      <a:r>
                        <a:rPr lang="zh-CN" sz="800" kern="100">
                          <a:effectLst/>
                        </a:rPr>
                        <a:t>李骏（组长）、林豪、周南</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68079044"/>
                  </a:ext>
                </a:extLst>
              </a:tr>
              <a:tr h="185309">
                <a:tc>
                  <a:txBody>
                    <a:bodyPr/>
                    <a:lstStyle/>
                    <a:p>
                      <a:pPr algn="ctr">
                        <a:lnSpc>
                          <a:spcPct val="200000"/>
                        </a:lnSpc>
                        <a:spcAft>
                          <a:spcPts val="0"/>
                        </a:spcAft>
                      </a:pPr>
                      <a:r>
                        <a:rPr lang="zh-CN" sz="800" kern="100">
                          <a:effectLst/>
                        </a:rPr>
                        <a:t>会议主题</a:t>
                      </a:r>
                      <a:endParaRPr lang="zh-CN" sz="8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nchor="ctr"/>
                </a:tc>
                <a:tc gridSpan="3">
                  <a:txBody>
                    <a:bodyPr/>
                    <a:lstStyle/>
                    <a:p>
                      <a:pPr algn="ctr">
                        <a:lnSpc>
                          <a:spcPct val="200000"/>
                        </a:lnSpc>
                        <a:spcAft>
                          <a:spcPts val="0"/>
                        </a:spcAft>
                      </a:pPr>
                      <a:r>
                        <a:rPr lang="zh-CN" sz="800" kern="100" dirty="0">
                          <a:effectLst/>
                        </a:rPr>
                        <a:t>关于此前计划书等内容的修改、确认软件的代表用户</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37011988"/>
                  </a:ext>
                </a:extLst>
              </a:tr>
              <a:tr h="3705717">
                <a:tc gridSpan="4">
                  <a:txBody>
                    <a:bodyPr/>
                    <a:lstStyle/>
                    <a:p>
                      <a:pPr indent="76200" algn="just">
                        <a:lnSpc>
                          <a:spcPct val="200000"/>
                        </a:lnSpc>
                        <a:spcAft>
                          <a:spcPts val="0"/>
                        </a:spcAft>
                      </a:pPr>
                      <a:r>
                        <a:rPr lang="zh-CN" sz="800" kern="100" dirty="0">
                          <a:effectLst/>
                        </a:rPr>
                        <a:t>会议内容：</a:t>
                      </a:r>
                    </a:p>
                    <a:p>
                      <a:pPr marL="342900" lvl="0" indent="-342900" algn="just">
                        <a:lnSpc>
                          <a:spcPct val="200000"/>
                        </a:lnSpc>
                        <a:spcAft>
                          <a:spcPts val="0"/>
                        </a:spcAft>
                        <a:buFont typeface="+mj-lt"/>
                        <a:buAutoNum type="arabicPeriod"/>
                      </a:pPr>
                      <a:r>
                        <a:rPr lang="zh-CN" sz="800" kern="100" dirty="0">
                          <a:effectLst/>
                        </a:rPr>
                        <a:t>增添软件原型的设计图。</a:t>
                      </a:r>
                    </a:p>
                    <a:p>
                      <a:pPr marL="342900" lvl="0" indent="-342900" algn="just">
                        <a:lnSpc>
                          <a:spcPct val="200000"/>
                        </a:lnSpc>
                        <a:spcAft>
                          <a:spcPts val="0"/>
                        </a:spcAft>
                        <a:buFont typeface="+mj-lt"/>
                        <a:buAutoNum type="arabicPeriod"/>
                      </a:pPr>
                      <a:r>
                        <a:rPr lang="zh-CN" sz="800" kern="100" dirty="0">
                          <a:effectLst/>
                        </a:rPr>
                        <a:t>确认软件的代表用户，并对他们进行用户访谈来获得更细节的需求。</a:t>
                      </a:r>
                    </a:p>
                    <a:p>
                      <a:pPr marL="342900" lvl="0" indent="-342900" algn="just">
                        <a:lnSpc>
                          <a:spcPct val="200000"/>
                        </a:lnSpc>
                        <a:spcAft>
                          <a:spcPts val="0"/>
                        </a:spcAft>
                        <a:buFont typeface="+mj-lt"/>
                        <a:buAutoNum type="arabicPeriod"/>
                      </a:pPr>
                      <a:r>
                        <a:rPr lang="zh-CN" sz="800" kern="100" dirty="0">
                          <a:effectLst/>
                        </a:rPr>
                        <a:t>修改了此前制作的</a:t>
                      </a:r>
                      <a:r>
                        <a:rPr lang="en-US" sz="800" kern="100" dirty="0">
                          <a:effectLst/>
                        </a:rPr>
                        <a:t>E-R</a:t>
                      </a:r>
                      <a:r>
                        <a:rPr lang="zh-CN" sz="800" kern="100" dirty="0">
                          <a:effectLst/>
                        </a:rPr>
                        <a:t>图以及</a:t>
                      </a:r>
                      <a:r>
                        <a:rPr lang="en-US" sz="800" kern="100" dirty="0">
                          <a:effectLst/>
                        </a:rPr>
                        <a:t>WBS</a:t>
                      </a:r>
                      <a:r>
                        <a:rPr lang="zh-CN" sz="800" kern="100" dirty="0">
                          <a:effectLst/>
                        </a:rPr>
                        <a:t>结构图等内容。</a:t>
                      </a:r>
                    </a:p>
                    <a:p>
                      <a:pPr marL="342900" lvl="0" indent="-342900" algn="just">
                        <a:lnSpc>
                          <a:spcPct val="200000"/>
                        </a:lnSpc>
                        <a:spcAft>
                          <a:spcPts val="0"/>
                        </a:spcAft>
                        <a:buFont typeface="+mj-lt"/>
                        <a:buAutoNum type="arabicPeriod"/>
                      </a:pPr>
                      <a:r>
                        <a:rPr lang="zh-CN" sz="800" kern="100" dirty="0">
                          <a:effectLst/>
                        </a:rPr>
                        <a:t>将后期修改的各类图以及用户访谈加入到之前的</a:t>
                      </a:r>
                      <a:r>
                        <a:rPr lang="en-US" sz="800" kern="100" dirty="0">
                          <a:effectLst/>
                        </a:rPr>
                        <a:t>ppt</a:t>
                      </a:r>
                      <a:r>
                        <a:rPr lang="zh-CN" sz="800" kern="100" dirty="0">
                          <a:effectLst/>
                        </a:rPr>
                        <a:t>和</a:t>
                      </a:r>
                      <a:r>
                        <a:rPr lang="en-US" sz="800" kern="100" dirty="0">
                          <a:effectLst/>
                        </a:rPr>
                        <a:t>word</a:t>
                      </a:r>
                      <a:r>
                        <a:rPr lang="zh-CN" sz="800" kern="100" dirty="0">
                          <a:effectLst/>
                        </a:rPr>
                        <a:t>中。</a:t>
                      </a:r>
                    </a:p>
                    <a:p>
                      <a:pPr marL="342900" lvl="0" indent="-342900" algn="just">
                        <a:lnSpc>
                          <a:spcPct val="200000"/>
                        </a:lnSpc>
                        <a:spcAft>
                          <a:spcPts val="0"/>
                        </a:spcAft>
                        <a:buFont typeface="+mj-lt"/>
                        <a:buAutoNum type="arabicPeriod"/>
                      </a:pPr>
                      <a:r>
                        <a:rPr lang="zh-CN" sz="800" kern="100" dirty="0">
                          <a:effectLst/>
                        </a:rPr>
                        <a:t>人员分工及结果整合</a:t>
                      </a:r>
                    </a:p>
                    <a:p>
                      <a:pPr indent="76200" algn="just">
                        <a:lnSpc>
                          <a:spcPct val="200000"/>
                        </a:lnSpc>
                        <a:spcAft>
                          <a:spcPts val="0"/>
                        </a:spcAft>
                      </a:pPr>
                      <a:r>
                        <a:rPr lang="zh-CN" sz="800" kern="100" dirty="0">
                          <a:effectLst/>
                        </a:rPr>
                        <a:t>具体如下：</a:t>
                      </a:r>
                    </a:p>
                    <a:p>
                      <a:pPr marL="342900" lvl="0" indent="-342900" algn="just">
                        <a:lnSpc>
                          <a:spcPct val="200000"/>
                        </a:lnSpc>
                        <a:spcAft>
                          <a:spcPts val="0"/>
                        </a:spcAft>
                        <a:buFont typeface="+mj-lt"/>
                        <a:buAutoNum type="arabicPeriod"/>
                      </a:pPr>
                      <a:r>
                        <a:rPr lang="zh-CN" sz="800" kern="100" dirty="0">
                          <a:effectLst/>
                        </a:rPr>
                        <a:t>人员分工：李骏（组长）：分配任务、使用</a:t>
                      </a:r>
                      <a:r>
                        <a:rPr lang="en-US" sz="800" kern="100" dirty="0" err="1">
                          <a:effectLst/>
                        </a:rPr>
                        <a:t>visio</a:t>
                      </a:r>
                      <a:r>
                        <a:rPr lang="zh-CN" sz="800" kern="100" dirty="0">
                          <a:effectLst/>
                        </a:rPr>
                        <a:t>等软件修改了</a:t>
                      </a:r>
                      <a:r>
                        <a:rPr lang="en-US" sz="800" kern="100" dirty="0">
                          <a:effectLst/>
                        </a:rPr>
                        <a:t>E-R</a:t>
                      </a:r>
                      <a:r>
                        <a:rPr lang="zh-CN" sz="800" kern="100" dirty="0">
                          <a:effectLst/>
                        </a:rPr>
                        <a:t>图等各类功能结构图、将这次制作、使用</a:t>
                      </a:r>
                      <a:r>
                        <a:rPr lang="en-US" sz="800" kern="100" dirty="0">
                          <a:effectLst/>
                        </a:rPr>
                        <a:t>Axure RP</a:t>
                      </a:r>
                      <a:r>
                        <a:rPr lang="zh-CN" sz="800" kern="100" dirty="0">
                          <a:effectLst/>
                        </a:rPr>
                        <a:t>制作软件的原型设计图、修改的各类图整合到之前的</a:t>
                      </a:r>
                      <a:r>
                        <a:rPr lang="en-US" sz="800" kern="100" dirty="0">
                          <a:effectLst/>
                        </a:rPr>
                        <a:t>ppt</a:t>
                      </a:r>
                      <a:r>
                        <a:rPr lang="zh-CN" sz="800" kern="100" dirty="0">
                          <a:effectLst/>
                        </a:rPr>
                        <a:t>和</a:t>
                      </a:r>
                      <a:r>
                        <a:rPr lang="en-US" sz="800" kern="100" dirty="0">
                          <a:effectLst/>
                        </a:rPr>
                        <a:t>word</a:t>
                      </a:r>
                      <a:r>
                        <a:rPr lang="zh-CN" sz="800" kern="100" dirty="0">
                          <a:effectLst/>
                        </a:rPr>
                        <a:t>中。</a:t>
                      </a:r>
                    </a:p>
                    <a:p>
                      <a:pPr marL="304800" algn="just">
                        <a:lnSpc>
                          <a:spcPct val="200000"/>
                        </a:lnSpc>
                        <a:spcAft>
                          <a:spcPts val="0"/>
                        </a:spcAft>
                      </a:pPr>
                      <a:r>
                        <a:rPr lang="en-US" sz="800" kern="100" dirty="0">
                          <a:effectLst/>
                        </a:rPr>
                        <a:t>          </a:t>
                      </a:r>
                      <a:r>
                        <a:rPr lang="zh-CN" sz="800" kern="100" dirty="0">
                          <a:effectLst/>
                        </a:rPr>
                        <a:t>林豪：将这次制作、修改的各类图整合到之前的</a:t>
                      </a:r>
                      <a:r>
                        <a:rPr lang="en-US" sz="800" kern="100" dirty="0">
                          <a:effectLst/>
                        </a:rPr>
                        <a:t>ppt</a:t>
                      </a:r>
                      <a:r>
                        <a:rPr lang="zh-CN" sz="800" kern="100" dirty="0">
                          <a:effectLst/>
                        </a:rPr>
                        <a:t>和</a:t>
                      </a:r>
                      <a:r>
                        <a:rPr lang="en-US" sz="800" kern="100" dirty="0">
                          <a:effectLst/>
                        </a:rPr>
                        <a:t>word</a:t>
                      </a:r>
                      <a:r>
                        <a:rPr lang="zh-CN" sz="800" kern="100" dirty="0">
                          <a:effectLst/>
                        </a:rPr>
                        <a:t>中、第六次会议记录的编写、编写第六次会议记录的绩效评价。</a:t>
                      </a:r>
                    </a:p>
                    <a:p>
                      <a:pPr marL="304800" algn="just">
                        <a:lnSpc>
                          <a:spcPct val="200000"/>
                        </a:lnSpc>
                        <a:spcAft>
                          <a:spcPts val="0"/>
                        </a:spcAft>
                      </a:pPr>
                      <a:r>
                        <a:rPr lang="en-US" sz="800" kern="100" dirty="0">
                          <a:effectLst/>
                        </a:rPr>
                        <a:t>          </a:t>
                      </a:r>
                      <a:r>
                        <a:rPr lang="zh-CN" sz="800" kern="100" dirty="0">
                          <a:effectLst/>
                        </a:rPr>
                        <a:t>周南：将这次制作、修改的各类图整合到之前的</a:t>
                      </a:r>
                      <a:r>
                        <a:rPr lang="en-US" sz="800" kern="100" dirty="0">
                          <a:effectLst/>
                        </a:rPr>
                        <a:t>ppt</a:t>
                      </a:r>
                      <a:r>
                        <a:rPr lang="zh-CN" sz="800" kern="100" dirty="0">
                          <a:effectLst/>
                        </a:rPr>
                        <a:t>和</a:t>
                      </a:r>
                      <a:r>
                        <a:rPr lang="en-US" sz="800" kern="100" dirty="0">
                          <a:effectLst/>
                        </a:rPr>
                        <a:t>word</a:t>
                      </a:r>
                      <a:r>
                        <a:rPr lang="zh-CN" sz="800" kern="100" dirty="0">
                          <a:effectLst/>
                        </a:rPr>
                        <a:t>中、确认软件代表用户并取得用户访谈、项目负责人、配置管理文件。</a:t>
                      </a:r>
                    </a:p>
                    <a:p>
                      <a:pPr indent="76200" algn="just">
                        <a:lnSpc>
                          <a:spcPct val="200000"/>
                        </a:lnSpc>
                        <a:spcAft>
                          <a:spcPts val="0"/>
                        </a:spcAft>
                      </a:pPr>
                      <a:r>
                        <a:rPr lang="zh-CN" sz="800" kern="100" dirty="0">
                          <a:effectLst/>
                        </a:rPr>
                        <a:t>近期安排：</a:t>
                      </a:r>
                    </a:p>
                    <a:p>
                      <a:pPr indent="76200" algn="just">
                        <a:lnSpc>
                          <a:spcPct val="200000"/>
                        </a:lnSpc>
                        <a:spcAft>
                          <a:spcPts val="0"/>
                        </a:spcAft>
                      </a:pPr>
                      <a:r>
                        <a:rPr lang="en-US" sz="800" kern="100" dirty="0">
                          <a:effectLst/>
                        </a:rPr>
                        <a:t>4.14</a:t>
                      </a:r>
                      <a:r>
                        <a:rPr lang="zh-CN" sz="800" kern="100" dirty="0">
                          <a:effectLst/>
                        </a:rPr>
                        <a:t>汇总结果，由李骏整合并发送到杨老师的邮箱。</a:t>
                      </a:r>
                    </a:p>
                    <a:p>
                      <a:pPr indent="76200" algn="just">
                        <a:lnSpc>
                          <a:spcPct val="200000"/>
                        </a:lnSpc>
                        <a:spcAft>
                          <a:spcPts val="0"/>
                        </a:spcAft>
                      </a:pPr>
                      <a:r>
                        <a:rPr lang="en-US" sz="800" kern="100" dirty="0">
                          <a:effectLst/>
                        </a:rPr>
                        <a:t>4.21</a:t>
                      </a:r>
                      <a:r>
                        <a:rPr lang="zh-CN" sz="800" kern="100" dirty="0">
                          <a:effectLst/>
                        </a:rPr>
                        <a:t>会继续开会并分配作业。</a:t>
                      </a:r>
                      <a:endParaRPr lang="zh-CN" sz="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30085" marR="30085"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532639"/>
                  </a:ext>
                </a:extLst>
              </a:tr>
            </a:tbl>
          </a:graphicData>
        </a:graphic>
      </p:graphicFrame>
    </p:spTree>
    <p:extLst>
      <p:ext uri="{BB962C8B-B14F-4D97-AF65-F5344CB8AC3E}">
        <p14:creationId xmlns:p14="http://schemas.microsoft.com/office/powerpoint/2010/main" val="886269097"/>
      </p:ext>
    </p:extLst>
  </p:cSld>
  <p:clrMapOvr>
    <a:masterClrMapping/>
  </p:clrMapOvr>
  <p:transition spd="slow" advClick="0" advTm="0">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淘宝店chenying0907 1"/>
          <p:cNvGrpSpPr/>
          <p:nvPr>
            <p:custDataLst>
              <p:tags r:id="rId1"/>
            </p:custDataLst>
          </p:nvPr>
        </p:nvGrpSpPr>
        <p:grpSpPr>
          <a:xfrm>
            <a:off x="-4763" y="1841500"/>
            <a:ext cx="9153526" cy="3311526"/>
            <a:chOff x="-4763" y="1841500"/>
            <a:chExt cx="9153526" cy="3311526"/>
          </a:xfrm>
        </p:grpSpPr>
        <p:sp>
          <p:nvSpPr>
            <p:cNvPr id="1024" name="淘宝店chenying0907 36"/>
            <p:cNvSpPr/>
            <p:nvPr/>
          </p:nvSpPr>
          <p:spPr bwMode="auto">
            <a:xfrm>
              <a:off x="3036887" y="3662363"/>
              <a:ext cx="4049713" cy="1490663"/>
            </a:xfrm>
            <a:custGeom>
              <a:avLst/>
              <a:gdLst>
                <a:gd name="T0" fmla="*/ 1369 w 2551"/>
                <a:gd name="T1" fmla="*/ 939 h 939"/>
                <a:gd name="T2" fmla="*/ 2551 w 2551"/>
                <a:gd name="T3" fmla="*/ 442 h 939"/>
                <a:gd name="T4" fmla="*/ 2485 w 2551"/>
                <a:gd name="T5" fmla="*/ 0 h 939"/>
                <a:gd name="T6" fmla="*/ 0 w 2551"/>
                <a:gd name="T7" fmla="*/ 295 h 939"/>
                <a:gd name="T8" fmla="*/ 745 w 2551"/>
                <a:gd name="T9" fmla="*/ 939 h 939"/>
                <a:gd name="T10" fmla="*/ 1369 w 2551"/>
                <a:gd name="T11" fmla="*/ 939 h 939"/>
              </a:gdLst>
              <a:ahLst/>
              <a:cxnLst>
                <a:cxn ang="0">
                  <a:pos x="T0" y="T1"/>
                </a:cxn>
                <a:cxn ang="0">
                  <a:pos x="T2" y="T3"/>
                </a:cxn>
                <a:cxn ang="0">
                  <a:pos x="T4" y="T5"/>
                </a:cxn>
                <a:cxn ang="0">
                  <a:pos x="T6" y="T7"/>
                </a:cxn>
                <a:cxn ang="0">
                  <a:pos x="T8" y="T9"/>
                </a:cxn>
                <a:cxn ang="0">
                  <a:pos x="T10" y="T11"/>
                </a:cxn>
              </a:cxnLst>
              <a:rect l="0" t="0" r="r" b="b"/>
              <a:pathLst>
                <a:path w="2551" h="939">
                  <a:moveTo>
                    <a:pt x="1369" y="939"/>
                  </a:moveTo>
                  <a:lnTo>
                    <a:pt x="2551" y="442"/>
                  </a:lnTo>
                  <a:lnTo>
                    <a:pt x="2485" y="0"/>
                  </a:lnTo>
                  <a:lnTo>
                    <a:pt x="0" y="295"/>
                  </a:lnTo>
                  <a:lnTo>
                    <a:pt x="745" y="939"/>
                  </a:lnTo>
                  <a:lnTo>
                    <a:pt x="1369" y="939"/>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25" name="淘宝店chenying0907 37"/>
            <p:cNvSpPr/>
            <p:nvPr/>
          </p:nvSpPr>
          <p:spPr bwMode="auto">
            <a:xfrm>
              <a:off x="379412" y="1841500"/>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淘宝店chenying0907 38"/>
            <p:cNvSpPr/>
            <p:nvPr/>
          </p:nvSpPr>
          <p:spPr bwMode="auto">
            <a:xfrm>
              <a:off x="-4763" y="1841500"/>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淘宝店chenying0907 39"/>
            <p:cNvSpPr/>
            <p:nvPr/>
          </p:nvSpPr>
          <p:spPr bwMode="auto">
            <a:xfrm>
              <a:off x="-4763" y="4770438"/>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淘宝店chenying0907 40"/>
            <p:cNvSpPr/>
            <p:nvPr/>
          </p:nvSpPr>
          <p:spPr bwMode="auto">
            <a:xfrm>
              <a:off x="5210175" y="3490913"/>
              <a:ext cx="3938588" cy="1662113"/>
            </a:xfrm>
            <a:custGeom>
              <a:avLst/>
              <a:gdLst>
                <a:gd name="T0" fmla="*/ 0 w 2481"/>
                <a:gd name="T1" fmla="*/ 1047 h 1047"/>
                <a:gd name="T2" fmla="*/ 1254 w 2481"/>
                <a:gd name="T3" fmla="*/ 1047 h 1047"/>
                <a:gd name="T4" fmla="*/ 1868 w 2481"/>
                <a:gd name="T5" fmla="*/ 1047 h 1047"/>
                <a:gd name="T6" fmla="*/ 2481 w 2481"/>
                <a:gd name="T7" fmla="*/ 263 h 1047"/>
                <a:gd name="T8" fmla="*/ 2481 w 2481"/>
                <a:gd name="T9" fmla="*/ 0 h 1047"/>
                <a:gd name="T10" fmla="*/ 0 w 2481"/>
                <a:gd name="T11" fmla="*/ 1047 h 1047"/>
              </a:gdLst>
              <a:ahLst/>
              <a:cxnLst>
                <a:cxn ang="0">
                  <a:pos x="T0" y="T1"/>
                </a:cxn>
                <a:cxn ang="0">
                  <a:pos x="T2" y="T3"/>
                </a:cxn>
                <a:cxn ang="0">
                  <a:pos x="T4" y="T5"/>
                </a:cxn>
                <a:cxn ang="0">
                  <a:pos x="T6" y="T7"/>
                </a:cxn>
                <a:cxn ang="0">
                  <a:pos x="T8" y="T9"/>
                </a:cxn>
                <a:cxn ang="0">
                  <a:pos x="T10" y="T11"/>
                </a:cxn>
              </a:cxnLst>
              <a:rect l="0" t="0" r="r" b="b"/>
              <a:pathLst>
                <a:path w="2481" h="1047">
                  <a:moveTo>
                    <a:pt x="0" y="1047"/>
                  </a:moveTo>
                  <a:lnTo>
                    <a:pt x="1254" y="1047"/>
                  </a:lnTo>
                  <a:lnTo>
                    <a:pt x="1868" y="1047"/>
                  </a:lnTo>
                  <a:lnTo>
                    <a:pt x="2481" y="263"/>
                  </a:lnTo>
                  <a:lnTo>
                    <a:pt x="2481" y="0"/>
                  </a:lnTo>
                  <a:lnTo>
                    <a:pt x="0" y="104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淘宝店chenying0907 41"/>
            <p:cNvSpPr/>
            <p:nvPr/>
          </p:nvSpPr>
          <p:spPr bwMode="auto">
            <a:xfrm>
              <a:off x="6965950" y="3357563"/>
              <a:ext cx="2182813" cy="1006475"/>
            </a:xfrm>
            <a:custGeom>
              <a:avLst/>
              <a:gdLst>
                <a:gd name="T0" fmla="*/ 0 w 1375"/>
                <a:gd name="T1" fmla="*/ 126 h 634"/>
                <a:gd name="T2" fmla="*/ 76 w 1375"/>
                <a:gd name="T3" fmla="*/ 634 h 634"/>
                <a:gd name="T4" fmla="*/ 1375 w 1375"/>
                <a:gd name="T5" fmla="*/ 84 h 634"/>
                <a:gd name="T6" fmla="*/ 1375 w 1375"/>
                <a:gd name="T7" fmla="*/ 36 h 634"/>
                <a:gd name="T8" fmla="*/ 1375 w 1375"/>
                <a:gd name="T9" fmla="*/ 0 h 634"/>
                <a:gd name="T10" fmla="*/ 0 w 1375"/>
                <a:gd name="T11" fmla="*/ 126 h 634"/>
              </a:gdLst>
              <a:ahLst/>
              <a:cxnLst>
                <a:cxn ang="0">
                  <a:pos x="T0" y="T1"/>
                </a:cxn>
                <a:cxn ang="0">
                  <a:pos x="T2" y="T3"/>
                </a:cxn>
                <a:cxn ang="0">
                  <a:pos x="T4" y="T5"/>
                </a:cxn>
                <a:cxn ang="0">
                  <a:pos x="T6" y="T7"/>
                </a:cxn>
                <a:cxn ang="0">
                  <a:pos x="T8" y="T9"/>
                </a:cxn>
                <a:cxn ang="0">
                  <a:pos x="T10" y="T11"/>
                </a:cxn>
              </a:cxnLst>
              <a:rect l="0" t="0" r="r" b="b"/>
              <a:pathLst>
                <a:path w="1375" h="634">
                  <a:moveTo>
                    <a:pt x="0" y="126"/>
                  </a:moveTo>
                  <a:lnTo>
                    <a:pt x="76" y="634"/>
                  </a:lnTo>
                  <a:lnTo>
                    <a:pt x="1375" y="84"/>
                  </a:lnTo>
                  <a:lnTo>
                    <a:pt x="1375" y="36"/>
                  </a:lnTo>
                  <a:lnTo>
                    <a:pt x="1375" y="0"/>
                  </a:lnTo>
                  <a:lnTo>
                    <a:pt x="0" y="12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PA_淘宝店chenying0907 11"/>
          <p:cNvSpPr/>
          <p:nvPr>
            <p:custDataLst>
              <p:tags r:id="rId2"/>
            </p:custDataLst>
          </p:nvPr>
        </p:nvSpPr>
        <p:spPr>
          <a:xfrm>
            <a:off x="533871" y="591530"/>
            <a:ext cx="8076257" cy="3960440"/>
          </a:xfrm>
          <a:prstGeom prst="rect">
            <a:avLst/>
          </a:prstGeom>
          <a:solidFill>
            <a:schemeClr val="bg1">
              <a:alpha val="85000"/>
            </a:schemeClr>
          </a:solidFill>
          <a:ln>
            <a:noFill/>
          </a:ln>
          <a:effectLst>
            <a:outerShdw blurRad="368300" dist="63500" dir="462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PA_圆角淘宝店chenying0907 1030"/>
          <p:cNvSpPr/>
          <p:nvPr>
            <p:custDataLst>
              <p:tags r:id="rId3"/>
            </p:custDataLst>
          </p:nvPr>
        </p:nvSpPr>
        <p:spPr>
          <a:xfrm>
            <a:off x="1607944" y="2633312"/>
            <a:ext cx="5937801" cy="217917"/>
          </a:xfrm>
          <a:prstGeom prst="roundRect">
            <a:avLst>
              <a:gd name="adj" fmla="val 50000"/>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dist"/>
            <a:r>
              <a:rPr lang="en-US" altLang="zh-CN" sz="1000" dirty="0">
                <a:solidFill>
                  <a:schemeClr val="bg1">
                    <a:lumMod val="50000"/>
                  </a:schemeClr>
                </a:solidFill>
                <a:latin typeface="微软雅黑 Light" panose="020B0502040204020203" pitchFamily="34" charset="-122"/>
                <a:ea typeface="微软雅黑 Light" panose="020B0502040204020203" pitchFamily="34" charset="-122"/>
              </a:rPr>
              <a:t>THANK YOU FOR WATCHING</a:t>
            </a:r>
          </a:p>
        </p:txBody>
      </p:sp>
      <p:sp>
        <p:nvSpPr>
          <p:cNvPr id="43" name="PA_文本框 42"/>
          <p:cNvSpPr txBox="1"/>
          <p:nvPr>
            <p:custDataLst>
              <p:tags r:id="rId4"/>
            </p:custDataLst>
          </p:nvPr>
        </p:nvSpPr>
        <p:spPr>
          <a:xfrm>
            <a:off x="1607944" y="1986975"/>
            <a:ext cx="5904656" cy="584775"/>
          </a:xfrm>
          <a:prstGeom prst="rect">
            <a:avLst/>
          </a:prstGeom>
          <a:noFill/>
        </p:spPr>
        <p:txBody>
          <a:bodyPr wrap="square" lIns="0" rIns="0" rtlCol="0">
            <a:spAutoFit/>
          </a:bodyPr>
          <a:lstStyle/>
          <a:p>
            <a:pPr algn="dist"/>
            <a:r>
              <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rPr>
              <a:t>敬请各位组长</a:t>
            </a:r>
            <a:r>
              <a:rPr lang="zh-CN" altLang="en-US" sz="3200" dirty="0">
                <a:ln w="6350">
                  <a:noFill/>
                </a:ln>
                <a:solidFill>
                  <a:schemeClr val="accent3"/>
                </a:solidFill>
                <a:latin typeface="微软雅黑 Light" panose="020B0502040204020203" pitchFamily="34" charset="-122"/>
                <a:ea typeface="微软雅黑 Light" panose="020B0502040204020203" pitchFamily="34" charset="-122"/>
              </a:rPr>
              <a:t>批评指正</a:t>
            </a:r>
            <a:endParaRPr lang="zh-CN" altLang="en-US" sz="3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spd="slow" advClick="0" advTm="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系统概述</a:t>
            </a:r>
            <a:endParaRPr lang="en-US" altLang="zh-CN" sz="2000" dirty="0">
              <a:solidFill>
                <a:schemeClr val="accent3"/>
              </a:solidFill>
              <a:latin typeface="微软雅黑 Light" panose="020B0502040204020203" pitchFamily="34" charset="-122"/>
              <a:ea typeface="微软雅黑 Light" panose="020B0502040204020203" pitchFamily="34" charset="-122"/>
            </a:endParaRP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文本框 1"/>
          <p:cNvSpPr txBox="1"/>
          <p:nvPr/>
        </p:nvSpPr>
        <p:spPr>
          <a:xfrm>
            <a:off x="3789437" y="582929"/>
            <a:ext cx="5184576" cy="3599815"/>
          </a:xfrm>
          <a:prstGeom prst="rect">
            <a:avLst/>
          </a:prstGeom>
          <a:noFill/>
        </p:spPr>
        <p:txBody>
          <a:bodyPr wrap="square" rtlCol="0">
            <a:spAutoFit/>
          </a:bodyPr>
          <a:lstStyle/>
          <a:p>
            <a:pPr lvl="0"/>
            <a:r>
              <a:rPr altLang="zh-CN" sz="1400" dirty="0">
                <a:latin typeface="微软雅黑" panose="020B0503020204020204" pitchFamily="34" charset="-122"/>
                <a:ea typeface="微软雅黑" panose="020B0503020204020204" pitchFamily="34" charset="-122"/>
              </a:rPr>
              <a:t>该约球小程序系统主要用途是为那些寻求打球资源的篮球爱好者提供一个平台寻找球场资源，人力资源等系列打球资源，同时添加系列评分，标签，信誉等功能，增加篮球社交的趣味性。</a:t>
            </a:r>
          </a:p>
          <a:p>
            <a:pPr lvl="0"/>
            <a:r>
              <a:rPr lang="en-US" sz="1400" dirty="0">
                <a:latin typeface="微软雅黑" panose="020B0503020204020204" pitchFamily="34" charset="-122"/>
                <a:ea typeface="微软雅黑" panose="020B0503020204020204" pitchFamily="34" charset="-122"/>
              </a:rPr>
              <a:t>1.</a:t>
            </a:r>
            <a:r>
              <a:rPr altLang="zh-CN" sz="1400" dirty="0">
                <a:latin typeface="微软雅黑" panose="020B0503020204020204" pitchFamily="34" charset="-122"/>
                <a:ea typeface="微软雅黑" panose="020B0503020204020204" pitchFamily="34" charset="-122"/>
              </a:rPr>
              <a:t>投资方：本小组成员。</a:t>
            </a:r>
          </a:p>
          <a:p>
            <a:pPr lvl="0"/>
            <a:endParaRPr altLang="zh-CN" sz="1400" dirty="0">
              <a:latin typeface="微软雅黑" panose="020B0503020204020204" pitchFamily="34" charset="-122"/>
              <a:ea typeface="微软雅黑" panose="020B0503020204020204" pitchFamily="34" charset="-122"/>
            </a:endParaRPr>
          </a:p>
          <a:p>
            <a:pPr lvl="0"/>
            <a:r>
              <a:rPr lang="en-US" altLang="zh-CN" sz="1400" dirty="0">
                <a:latin typeface="微软雅黑" panose="020B0503020204020204" pitchFamily="34" charset="-122"/>
                <a:ea typeface="微软雅黑" panose="020B0503020204020204" pitchFamily="34" charset="-122"/>
              </a:rPr>
              <a:t>2.</a:t>
            </a:r>
            <a:r>
              <a:rPr lang="zh-CN" sz="1400" dirty="0">
                <a:latin typeface="微软雅黑" panose="020B0503020204020204" pitchFamily="34" charset="-122"/>
                <a:ea typeface="微软雅黑" panose="020B0503020204020204" pitchFamily="34" charset="-122"/>
              </a:rPr>
              <a:t>需</a:t>
            </a:r>
            <a:r>
              <a:rPr altLang="zh-CN" sz="1400" dirty="0">
                <a:latin typeface="微软雅黑" panose="020B0503020204020204" pitchFamily="34" charset="-122"/>
                <a:ea typeface="微软雅黑" panose="020B0503020204020204" pitchFamily="34" charset="-122"/>
              </a:rPr>
              <a:t>方：杨枨老师和广大篮球爱好者</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3.</a:t>
            </a:r>
            <a:r>
              <a:rPr altLang="zh-CN" sz="1400" dirty="0">
                <a:latin typeface="微软雅黑" panose="020B0503020204020204" pitchFamily="34" charset="-122"/>
                <a:ea typeface="微软雅黑" panose="020B0503020204020204" pitchFamily="34" charset="-122"/>
              </a:rPr>
              <a:t>用户：广大篮球爱好者</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4.</a:t>
            </a:r>
            <a:r>
              <a:rPr altLang="zh-CN" sz="1400" dirty="0">
                <a:latin typeface="微软雅黑" panose="020B0503020204020204" pitchFamily="34" charset="-122"/>
                <a:ea typeface="微软雅黑" panose="020B0503020204020204" pitchFamily="34" charset="-122"/>
              </a:rPr>
              <a:t>开发方：本小组成员</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5.</a:t>
            </a:r>
            <a:r>
              <a:rPr altLang="zh-CN" sz="1400" dirty="0">
                <a:latin typeface="微软雅黑" panose="020B0503020204020204" pitchFamily="34" charset="-122"/>
                <a:ea typeface="微软雅黑" panose="020B0503020204020204" pitchFamily="34" charset="-122"/>
              </a:rPr>
              <a:t>支持机构：杨枨老师</a:t>
            </a:r>
          </a:p>
          <a:p>
            <a:pPr lvl="0"/>
            <a:endParaRPr altLang="zh-CN" sz="1400" dirty="0">
              <a:latin typeface="微软雅黑" panose="020B0503020204020204" pitchFamily="34" charset="-122"/>
              <a:ea typeface="微软雅黑" panose="020B0503020204020204" pitchFamily="34" charset="-122"/>
            </a:endParaRPr>
          </a:p>
          <a:p>
            <a:pPr lvl="0"/>
            <a:r>
              <a:rPr lang="en-US" sz="1400" dirty="0">
                <a:latin typeface="微软雅黑" panose="020B0503020204020204" pitchFamily="34" charset="-122"/>
                <a:ea typeface="微软雅黑" panose="020B0503020204020204" pitchFamily="34" charset="-122"/>
              </a:rPr>
              <a:t>6.</a:t>
            </a:r>
            <a:r>
              <a:rPr altLang="zh-CN" sz="1400" dirty="0">
                <a:latin typeface="微软雅黑" panose="020B0503020204020204" pitchFamily="34" charset="-122"/>
                <a:ea typeface="微软雅黑" panose="020B0503020204020204" pitchFamily="34" charset="-122"/>
              </a:rPr>
              <a:t>运行现场：已完成需求分析和可行性报告。</a:t>
            </a:r>
          </a:p>
          <a:p>
            <a:endParaRPr lang="zh-CN" altLang="zh-CN" sz="14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pSp>
        <p:nvGrpSpPr>
          <p:cNvPr id="37" name="PA_淘宝店chenying0907 65"/>
          <p:cNvGrpSpPr/>
          <p:nvPr>
            <p:custDataLst>
              <p:tags r:id="rId4"/>
            </p:custDataLst>
          </p:nvPr>
        </p:nvGrpSpPr>
        <p:grpSpPr bwMode="auto">
          <a:xfrm>
            <a:off x="179512" y="1491630"/>
            <a:ext cx="3384550" cy="2488381"/>
            <a:chOff x="3243" y="1030"/>
            <a:chExt cx="2132" cy="1567"/>
          </a:xfrm>
        </p:grpSpPr>
        <p:sp>
          <p:nvSpPr>
            <p:cNvPr id="38" name="Oval 66"/>
            <p:cNvSpPr>
              <a:spLocks noChangeArrowheads="1"/>
            </p:cNvSpPr>
            <p:nvPr/>
          </p:nvSpPr>
          <p:spPr bwMode="auto">
            <a:xfrm>
              <a:off x="3243" y="2555"/>
              <a:ext cx="2132" cy="42"/>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9" name="Picture 67" descr="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2" y="1030"/>
              <a:ext cx="2025" cy="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68" descr="psb"/>
            <p:cNvSpPr>
              <a:spLocks noChangeArrowheads="1"/>
            </p:cNvSpPr>
            <p:nvPr/>
          </p:nvSpPr>
          <p:spPr bwMode="auto">
            <a:xfrm>
              <a:off x="3395" y="1099"/>
              <a:ext cx="1871" cy="1083"/>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advClick="0" advTm="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PA_淘宝店chenying0907 21"/>
          <p:cNvGrpSpPr/>
          <p:nvPr>
            <p:custDataLst>
              <p:tags r:id="rId1"/>
            </p:custDataLst>
          </p:nvPr>
        </p:nvGrpSpPr>
        <p:grpSpPr>
          <a:xfrm>
            <a:off x="5832473" y="-21235"/>
            <a:ext cx="3311527" cy="5164735"/>
            <a:chOff x="5832473" y="-21235"/>
            <a:chExt cx="3311527" cy="5164735"/>
          </a:xfrm>
        </p:grpSpPr>
        <p:sp>
          <p:nvSpPr>
            <p:cNvPr id="10" name="淘宝店chenying0907 36"/>
            <p:cNvSpPr/>
            <p:nvPr/>
          </p:nvSpPr>
          <p:spPr bwMode="auto">
            <a:xfrm rot="16200000">
              <a:off x="7445263" y="40311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solidFill>
              <a:srgbClr val="E5AAA4"/>
            </a:solidFill>
            <a:ln>
              <a:noFill/>
            </a:ln>
          </p:spPr>
          <p:txBody>
            <a:bodyPr vert="horz" wrap="square" lIns="91440" tIns="45720" rIns="91440" bIns="45720" numCol="1" anchor="t" anchorCtr="0" compatLnSpc="1"/>
            <a:lstStyle/>
            <a:p>
              <a:endParaRPr lang="zh-CN" altLang="en-US"/>
            </a:p>
          </p:txBody>
        </p:sp>
        <p:sp>
          <p:nvSpPr>
            <p:cNvPr id="11" name="淘宝店chenying0907 37"/>
            <p:cNvSpPr/>
            <p:nvPr/>
          </p:nvSpPr>
          <p:spPr bwMode="auto">
            <a:xfrm rot="16200000">
              <a:off x="5568154" y="1183482"/>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rgbClr val="F1CF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淘宝店chenying0907 38"/>
            <p:cNvSpPr/>
            <p:nvPr/>
          </p:nvSpPr>
          <p:spPr bwMode="auto">
            <a:xfrm rot="16200000">
              <a:off x="6636541" y="2759869"/>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rgbClr val="F9E7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淘宝店chenying0907 39"/>
            <p:cNvSpPr/>
            <p:nvPr/>
          </p:nvSpPr>
          <p:spPr bwMode="auto">
            <a:xfrm rot="16200000">
              <a:off x="7785893" y="3785394"/>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rgbClr val="E5AA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PA_淘宝店chenying0907 13"/>
          <p:cNvSpPr/>
          <p:nvPr>
            <p:custDataLst>
              <p:tags r:id="rId2"/>
            </p:custDataLst>
          </p:nvPr>
        </p:nvSpPr>
        <p:spPr>
          <a:xfrm>
            <a:off x="3203847" y="1226820"/>
            <a:ext cx="5557563" cy="2689858"/>
          </a:xfrm>
          <a:prstGeom prst="rect">
            <a:avLst/>
          </a:prstGeom>
          <a:solidFill>
            <a:schemeClr val="bg1">
              <a:alpha val="85000"/>
            </a:schemeClr>
          </a:solidFill>
          <a:ln>
            <a:noFill/>
          </a:ln>
          <a:effectLst>
            <a:outerShdw blurRad="368300" dist="63500" dir="462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3"/>
            </p:custDataLst>
          </p:nvPr>
        </p:nvSpPr>
        <p:spPr>
          <a:xfrm>
            <a:off x="1841644" y="2126925"/>
            <a:ext cx="899396" cy="830997"/>
          </a:xfrm>
          <a:prstGeom prst="rect">
            <a:avLst/>
          </a:prstGeom>
          <a:noFill/>
        </p:spPr>
        <p:txBody>
          <a:bodyPr wrap="square" rtlCol="0">
            <a:spAutoFit/>
          </a:bodyPr>
          <a:lstStyle/>
          <a:p>
            <a:r>
              <a:rPr lang="en-US" altLang="zh-CN" sz="4800" dirty="0">
                <a:solidFill>
                  <a:schemeClr val="bg1">
                    <a:lumMod val="50000"/>
                  </a:schemeClr>
                </a:solidFill>
                <a:latin typeface="微软雅黑 Light" panose="020B0502040204020203" pitchFamily="34" charset="-122"/>
                <a:ea typeface="微软雅黑 Light" panose="020B0502040204020203" pitchFamily="34" charset="-122"/>
              </a:rPr>
              <a:t>02</a:t>
            </a:r>
            <a:endParaRPr lang="zh-CN" altLang="en-US" sz="48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18" name="PA_文本框 17"/>
          <p:cNvSpPr txBox="1"/>
          <p:nvPr>
            <p:custDataLst>
              <p:tags r:id="rId4"/>
            </p:custDataLst>
          </p:nvPr>
        </p:nvSpPr>
        <p:spPr>
          <a:xfrm>
            <a:off x="3524160" y="1871018"/>
            <a:ext cx="1402080" cy="460375"/>
          </a:xfrm>
          <a:prstGeom prst="rect">
            <a:avLst/>
          </a:prstGeom>
          <a:noFill/>
        </p:spPr>
        <p:txBody>
          <a:bodyPr wrap="none" rtlCol="0">
            <a:spAutoFit/>
          </a:bodyPr>
          <a:lstStyle/>
          <a:p>
            <a:r>
              <a:rPr lang="zh-CN" altLang="en-US" sz="2400" dirty="0">
                <a:solidFill>
                  <a:schemeClr val="bg1">
                    <a:lumMod val="50000"/>
                  </a:schemeClr>
                </a:solidFill>
                <a:latin typeface="微软雅黑 Light" panose="020B0502040204020203" pitchFamily="34" charset="-122"/>
                <a:ea typeface="微软雅黑 Light" panose="020B0502040204020203" pitchFamily="34" charset="-122"/>
              </a:rPr>
              <a:t>需求分析</a:t>
            </a:r>
          </a:p>
        </p:txBody>
      </p:sp>
      <p:grpSp>
        <p:nvGrpSpPr>
          <p:cNvPr id="19" name="PA_淘宝店chenying0907 18"/>
          <p:cNvGrpSpPr/>
          <p:nvPr>
            <p:custDataLst>
              <p:tags r:id="rId5"/>
            </p:custDataLst>
          </p:nvPr>
        </p:nvGrpSpPr>
        <p:grpSpPr>
          <a:xfrm>
            <a:off x="2243226" y="2221456"/>
            <a:ext cx="528300" cy="710884"/>
            <a:chOff x="4211960" y="594800"/>
            <a:chExt cx="374475" cy="662059"/>
          </a:xfrm>
        </p:grpSpPr>
        <p:sp>
          <p:nvSpPr>
            <p:cNvPr id="20" name="直角三角形 19"/>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4"/>
              <a:endCxn id="20"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A_淘宝店chenying0907 23"/>
          <p:cNvSpPr/>
          <p:nvPr>
            <p:custDataLst>
              <p:tags r:id="rId6"/>
            </p:custDataLst>
          </p:nvPr>
        </p:nvSpPr>
        <p:spPr>
          <a:xfrm>
            <a:off x="3524161" y="2331323"/>
            <a:ext cx="2286000" cy="1060450"/>
          </a:xfrm>
          <a:prstGeom prst="rect">
            <a:avLst/>
          </a:prstGeom>
        </p:spPr>
        <p:txBody>
          <a:bodyPr wrap="square">
            <a:spAutoFit/>
          </a:bodyPr>
          <a:lstStyle/>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需求概述</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处理流程、数据流程</a:t>
            </a:r>
            <a:endParaRPr lang="en-US" altLang="zh-CN" sz="1050" dirty="0">
              <a:solidFill>
                <a:schemeClr val="bg1">
                  <a:lumMod val="50000"/>
                </a:schemeClr>
              </a:solidFill>
              <a:latin typeface="微软雅黑 Light" panose="020B0502040204020203" pitchFamily="34" charset="-122"/>
              <a:ea typeface="微软雅黑 Light" panose="020B0502040204020203" pitchFamily="34" charset="-122"/>
            </a:endParaRP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软件系统总体功能</a:t>
            </a:r>
            <a:r>
              <a:rPr lang="en-US" altLang="zh-CN" sz="1050" dirty="0">
                <a:solidFill>
                  <a:schemeClr val="bg1">
                    <a:lumMod val="50000"/>
                  </a:schemeClr>
                </a:solidFill>
                <a:latin typeface="微软雅黑 Light" panose="020B0502040204020203" pitchFamily="34" charset="-122"/>
                <a:ea typeface="微软雅黑 Light" panose="020B0502040204020203" pitchFamily="34" charset="-122"/>
              </a:rPr>
              <a:t>/</a:t>
            </a: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对象结构</a:t>
            </a:r>
          </a:p>
          <a:p>
            <a:pPr marL="171450" indent="-171450">
              <a:lnSpc>
                <a:spcPct val="150000"/>
              </a:lnSpc>
              <a:buClr>
                <a:schemeClr val="accent3"/>
              </a:buClr>
              <a:buFont typeface="Wingdings" panose="05000000000000000000" pitchFamily="2" charset="2"/>
              <a:buChar char="p"/>
            </a:pPr>
            <a:r>
              <a:rPr lang="zh-CN" altLang="en-US" sz="1050" dirty="0">
                <a:solidFill>
                  <a:schemeClr val="bg1">
                    <a:lumMod val="50000"/>
                  </a:schemeClr>
                </a:solidFill>
                <a:latin typeface="微软雅黑 Light" panose="020B0502040204020203" pitchFamily="34" charset="-122"/>
                <a:ea typeface="微软雅黑 Light" panose="020B0502040204020203" pitchFamily="34" charset="-122"/>
              </a:rPr>
              <a:t>具体需求分析</a:t>
            </a:r>
          </a:p>
        </p:txBody>
      </p:sp>
    </p:spTree>
  </p:cSld>
  <p:clrMapOvr>
    <a:masterClrMapping/>
  </p:clrMapOvr>
  <p:transition spd="slow" advClick="0"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需求概述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31895" y="0"/>
            <a:ext cx="5458460" cy="4707890"/>
          </a:xfrm>
          <a:prstGeom prst="rect">
            <a:avLst/>
          </a:prstGeom>
        </p:spPr>
        <p:txBody>
          <a:bodyPr wrap="square">
            <a:spAutoFit/>
          </a:bodyPr>
          <a:lstStyle/>
          <a:p>
            <a:pPr indent="127000" algn="just">
              <a:spcAft>
                <a:spcPts val="0"/>
              </a:spcAft>
            </a:pPr>
            <a:endParaRPr sz="1600" kern="100" dirty="0">
              <a:latin typeface="Times New Roman" panose="02020603050405020304" pitchFamily="18" charset="0"/>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目标</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主要开发意图：为篮球爱好者提供寻找打球资源的平台，并丰富以篮球为基的社交</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应用目标：广大篮球爱好者</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作用范围：所有微信小程序使用者</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4.</a:t>
            </a:r>
            <a:r>
              <a:rPr sz="1600" kern="100" dirty="0">
                <a:latin typeface="微软雅黑" panose="020B0503020204020204" pitchFamily="34" charset="-122"/>
                <a:ea typeface="微软雅黑" panose="020B0503020204020204" pitchFamily="34" charset="-122"/>
                <a:cs typeface="微软雅黑" panose="020B0503020204020204" pitchFamily="34" charset="-122"/>
              </a:rPr>
              <a:t>主要功能：提供寻找球场资源，人力资源并增加篮球社交理念的平台</a:t>
            </a:r>
          </a:p>
          <a:p>
            <a:pPr indent="127000" algn="just">
              <a:spcAft>
                <a:spcPts val="0"/>
              </a:spcAft>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运行环境</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硬件环境：可安装微信的任意移动终端</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支持环境：微信小程序</a:t>
            </a:r>
          </a:p>
          <a:p>
            <a:pPr indent="127000" algn="just">
              <a:spcAft>
                <a:spcPts val="0"/>
              </a:spcAft>
              <a:buClrTx/>
              <a:buSzTx/>
              <a:buNone/>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buClrTx/>
              <a:buSzTx/>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用户的特点</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类型：广大的篮球爱好者</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特点：通过是用该系统，能够在任何时间任何地点   寻找与自己相近的球场与同竞技的球手，减少了寻找打球资源的成本，同时可以丰富以篮球为基的社交活动</a:t>
            </a:r>
          </a:p>
        </p:txBody>
      </p:sp>
      <p:sp>
        <p:nvSpPr>
          <p:cNvPr id="9" name="PA_任意多边形 25" descr="17957756_101728372001_2副本"/>
          <p:cNvSpPr/>
          <p:nvPr>
            <p:custDataLst>
              <p:tags r:id="rId4"/>
            </p:custDataLst>
          </p:nvPr>
        </p:nvSpPr>
        <p:spPr bwMode="auto">
          <a:xfrm>
            <a:off x="62528"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1"/>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2"/>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需求概述</a:t>
            </a:r>
          </a:p>
        </p:txBody>
      </p:sp>
      <p:sp>
        <p:nvSpPr>
          <p:cNvPr id="56" name="PA_文本框 5"/>
          <p:cNvSpPr txBox="1">
            <a:spLocks noChangeArrowheads="1"/>
          </p:cNvSpPr>
          <p:nvPr>
            <p:custDataLst>
              <p:tags r:id="rId3"/>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sp>
        <p:nvSpPr>
          <p:cNvPr id="2" name="矩形 1"/>
          <p:cNvSpPr/>
          <p:nvPr/>
        </p:nvSpPr>
        <p:spPr>
          <a:xfrm>
            <a:off x="3731895" y="0"/>
            <a:ext cx="5088255" cy="5139055"/>
          </a:xfrm>
          <a:prstGeom prst="rect">
            <a:avLst/>
          </a:prstGeom>
        </p:spPr>
        <p:txBody>
          <a:bodyPr wrap="square">
            <a:spAutoFit/>
          </a:bodyPr>
          <a:lstStyle/>
          <a:p>
            <a:pPr indent="127000" algn="just">
              <a:spcAft>
                <a:spcPts val="0"/>
              </a:spcAft>
            </a:pPr>
            <a:endParaRPr sz="1600" kern="100" dirty="0">
              <a:latin typeface="Times New Roman" panose="02020603050405020304" pitchFamily="18" charset="0"/>
            </a:endParaRPr>
          </a:p>
          <a:p>
            <a:pPr indent="127000" algn="just">
              <a:spcAft>
                <a:spcPts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关键点</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界面呈现：地图界面呈现，借助地图api (腾讯地图)</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页面逻辑：通过javascript对相应文档类型进行编写，创建出对应的功能与按键</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用户数据分析：根据用户的信息及其位置进行分析，为其推荐就近的球场及球约。通过给出的评价进行分析，展现基本评价。</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4.</a:t>
            </a:r>
            <a:r>
              <a:rPr sz="1600" kern="100" dirty="0">
                <a:latin typeface="微软雅黑" panose="020B0503020204020204" pitchFamily="34" charset="-122"/>
                <a:ea typeface="微软雅黑" panose="020B0503020204020204" pitchFamily="34" charset="-122"/>
                <a:cs typeface="微软雅黑" panose="020B0503020204020204" pitchFamily="34" charset="-122"/>
              </a:rPr>
              <a:t>数据库的操作：数据的增删改查以及对配置文件的保存和链接。</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5.</a:t>
            </a:r>
            <a:r>
              <a:rPr sz="1600" kern="100" dirty="0">
                <a:latin typeface="微软雅黑" panose="020B0503020204020204" pitchFamily="34" charset="-122"/>
                <a:ea typeface="微软雅黑" panose="020B0503020204020204" pitchFamily="34" charset="-122"/>
                <a:cs typeface="微软雅黑" panose="020B0503020204020204" pitchFamily="34" charset="-122"/>
              </a:rPr>
              <a:t>聊天室:接入腾讯云的IM即时通信</a:t>
            </a:r>
          </a:p>
          <a:p>
            <a:pPr indent="127000" algn="just">
              <a:spcAft>
                <a:spcPts val="0"/>
              </a:spcAft>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6.</a:t>
            </a:r>
            <a:r>
              <a:rPr sz="1600" kern="100" dirty="0">
                <a:latin typeface="微软雅黑" panose="020B0503020204020204" pitchFamily="34" charset="-122"/>
                <a:ea typeface="微软雅黑" panose="020B0503020204020204" pitchFamily="34" charset="-122"/>
                <a:cs typeface="微软雅黑" panose="020B0503020204020204" pitchFamily="34" charset="-122"/>
              </a:rPr>
              <a:t>服务器与客户端的连接:通过http协议,用户登录的相关官方文档及相应api，用腾讯云服务器搭建第三方服务器，实现第三方服务器与客户端的连接</a:t>
            </a:r>
          </a:p>
          <a:p>
            <a:pPr indent="127000" algn="just">
              <a:spcAft>
                <a:spcPts val="0"/>
              </a:spcAft>
              <a:buClrTx/>
              <a:buSzTx/>
              <a:buNone/>
            </a:pPr>
            <a:endParaRPr sz="1600" kern="100" dirty="0">
              <a:latin typeface="微软雅黑" panose="020B0503020204020204" pitchFamily="34" charset="-122"/>
              <a:ea typeface="微软雅黑" panose="020B0503020204020204" pitchFamily="34" charset="-122"/>
              <a:cs typeface="微软雅黑" panose="020B0503020204020204" pitchFamily="34" charset="-122"/>
            </a:endParaRPr>
          </a:p>
          <a:p>
            <a:pPr indent="127000" algn="just">
              <a:spcAft>
                <a:spcPts val="0"/>
              </a:spcAft>
              <a:buClrTx/>
              <a:buSzTx/>
              <a:buNone/>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约束条件</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1.</a:t>
            </a:r>
            <a:r>
              <a:rPr sz="1600" kern="100" dirty="0">
                <a:latin typeface="微软雅黑" panose="020B0503020204020204" pitchFamily="34" charset="-122"/>
                <a:ea typeface="微软雅黑" panose="020B0503020204020204" pitchFamily="34" charset="-122"/>
                <a:cs typeface="微软雅黑" panose="020B0503020204020204" pitchFamily="34" charset="-122"/>
              </a:rPr>
              <a:t>开发期限：4个月</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2.</a:t>
            </a:r>
            <a:r>
              <a:rPr sz="1600" kern="100" dirty="0">
                <a:latin typeface="微软雅黑" panose="020B0503020204020204" pitchFamily="34" charset="-122"/>
                <a:ea typeface="微软雅黑" panose="020B0503020204020204" pitchFamily="34" charset="-122"/>
                <a:cs typeface="微软雅黑" panose="020B0503020204020204" pitchFamily="34" charset="-122"/>
              </a:rPr>
              <a:t>所采用的方法和技术：采用的地图接口可能在开发过程中有一定限制，小组人员的开发经验不足</a:t>
            </a:r>
          </a:p>
          <a:p>
            <a:pPr indent="127000" algn="just">
              <a:spcAft>
                <a:spcPts val="0"/>
              </a:spcAft>
              <a:buClrTx/>
              <a:buSzTx/>
              <a:buNone/>
            </a:pPr>
            <a:r>
              <a:rPr lang="en-US" sz="1600" kern="100" dirty="0">
                <a:latin typeface="微软雅黑" panose="020B0503020204020204" pitchFamily="34" charset="-122"/>
                <a:ea typeface="微软雅黑" panose="020B0503020204020204" pitchFamily="34" charset="-122"/>
                <a:cs typeface="微软雅黑" panose="020B0503020204020204" pitchFamily="34" charset="-122"/>
              </a:rPr>
              <a:t>3.</a:t>
            </a:r>
            <a:r>
              <a:rPr sz="1600" kern="100" dirty="0">
                <a:latin typeface="微软雅黑" panose="020B0503020204020204" pitchFamily="34" charset="-122"/>
                <a:ea typeface="微软雅黑" panose="020B0503020204020204" pitchFamily="34" charset="-122"/>
                <a:cs typeface="微软雅黑" panose="020B0503020204020204" pitchFamily="34" charset="-122"/>
              </a:rPr>
              <a:t>经费限制：无投资方，小组人员自己负担</a:t>
            </a:r>
          </a:p>
        </p:txBody>
      </p:sp>
      <p:sp>
        <p:nvSpPr>
          <p:cNvPr id="9" name="PA_任意多边形 25" descr="17957756_101728372001_2副本"/>
          <p:cNvSpPr/>
          <p:nvPr>
            <p:custDataLst>
              <p:tags r:id="rId4"/>
            </p:custDataLst>
          </p:nvPr>
        </p:nvSpPr>
        <p:spPr bwMode="auto">
          <a:xfrm>
            <a:off x="63163" y="1134777"/>
            <a:ext cx="3482975" cy="3423706"/>
          </a:xfrm>
          <a:custGeom>
            <a:avLst/>
            <a:gdLst>
              <a:gd name="T0" fmla="*/ 0 w 2507"/>
              <a:gd name="T1" fmla="*/ 0 h 2464"/>
              <a:gd name="T2" fmla="*/ 0 w 2507"/>
              <a:gd name="T3" fmla="*/ 1232 h 2464"/>
              <a:gd name="T4" fmla="*/ 0 w 2507"/>
              <a:gd name="T5" fmla="*/ 2464 h 2464"/>
              <a:gd name="T6" fmla="*/ 2507 w 2507"/>
              <a:gd name="T7" fmla="*/ 2464 h 2464"/>
              <a:gd name="T8" fmla="*/ 2507 w 2507"/>
              <a:gd name="T9" fmla="*/ 1232 h 2464"/>
              <a:gd name="T10" fmla="*/ 2507 w 2507"/>
              <a:gd name="T11" fmla="*/ 0 h 2464"/>
              <a:gd name="T12" fmla="*/ 0 w 2507"/>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2507" h="2464">
                <a:moveTo>
                  <a:pt x="0" y="0"/>
                </a:moveTo>
                <a:lnTo>
                  <a:pt x="0" y="1232"/>
                </a:lnTo>
                <a:lnTo>
                  <a:pt x="0" y="2464"/>
                </a:lnTo>
                <a:lnTo>
                  <a:pt x="2507" y="2464"/>
                </a:lnTo>
                <a:lnTo>
                  <a:pt x="2507" y="1232"/>
                </a:lnTo>
                <a:lnTo>
                  <a:pt x="2507" y="0"/>
                </a:lnTo>
                <a:lnTo>
                  <a:pt x="0" y="0"/>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txBody>
          <a:bodyPr/>
          <a:lstStyle/>
          <a:p>
            <a:endParaRPr lang="zh-CN" altLang="en-US"/>
          </a:p>
        </p:txBody>
      </p:sp>
    </p:spTree>
  </p:cSld>
  <p:clrMapOvr>
    <a:masterClrMapping/>
  </p:clrMapOvr>
  <p:transition spd="slow" advClick="0"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PA_淘宝店chenying0907 44"/>
          <p:cNvGrpSpPr/>
          <p:nvPr>
            <p:custDataLst>
              <p:tags r:id="rId2"/>
            </p:custDataLst>
          </p:nvPr>
        </p:nvGrpSpPr>
        <p:grpSpPr>
          <a:xfrm>
            <a:off x="-9190" y="0"/>
            <a:ext cx="620750" cy="791858"/>
            <a:chOff x="0" y="-21236"/>
            <a:chExt cx="3311527" cy="4224338"/>
          </a:xfrm>
        </p:grpSpPr>
        <p:sp>
          <p:nvSpPr>
            <p:cNvPr id="46" name="淘宝店chenying0907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淘宝店chenying0907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淘宝店chenying0907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PA_文本框 4"/>
          <p:cNvSpPr txBox="1">
            <a:spLocks noChangeArrowheads="1"/>
          </p:cNvSpPr>
          <p:nvPr>
            <p:custDataLst>
              <p:tags r:id="rId3"/>
            </p:custDataLst>
          </p:nvPr>
        </p:nvSpPr>
        <p:spPr bwMode="auto">
          <a:xfrm>
            <a:off x="535359" y="184337"/>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 typeface="Arial" panose="020B0604020202020204" pitchFamily="34" charset="0"/>
              <a:buNone/>
            </a:pPr>
            <a:r>
              <a:rPr lang="zh-CN" altLang="en-US" sz="2000" dirty="0">
                <a:solidFill>
                  <a:schemeClr val="tx1">
                    <a:lumMod val="65000"/>
                    <a:lumOff val="35000"/>
                  </a:schemeClr>
                </a:solidFill>
                <a:latin typeface="微软雅黑 Light" panose="020B0502040204020203" pitchFamily="34" charset="-122"/>
                <a:ea typeface="微软雅黑 Light" panose="020B0502040204020203" pitchFamily="34" charset="-122"/>
              </a:rPr>
              <a:t>处理流程</a:t>
            </a:r>
          </a:p>
        </p:txBody>
      </p:sp>
      <p:sp>
        <p:nvSpPr>
          <p:cNvPr id="56" name="PA_文本框 5"/>
          <p:cNvSpPr txBox="1">
            <a:spLocks noChangeArrowheads="1"/>
          </p:cNvSpPr>
          <p:nvPr>
            <p:custDataLst>
              <p:tags r:id="rId4"/>
            </p:custDataLst>
          </p:nvPr>
        </p:nvSpPr>
        <p:spPr bwMode="auto">
          <a:xfrm>
            <a:off x="535359" y="509426"/>
            <a:ext cx="19992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Arial" panose="020B0604020202020204" pitchFamily="34" charset="0"/>
              <a:buNone/>
            </a:pPr>
            <a:r>
              <a:rPr lang="en-US" altLang="zh-CN" sz="800" dirty="0">
                <a:solidFill>
                  <a:schemeClr val="bg1">
                    <a:lumMod val="50000"/>
                  </a:schemeClr>
                </a:solidFill>
                <a:latin typeface="微软雅黑 Light" panose="020B0502040204020203" pitchFamily="34" charset="-122"/>
                <a:ea typeface="微软雅黑 Light" panose="020B0502040204020203" pitchFamily="34" charset="-122"/>
              </a:rPr>
              <a:t>This is a good space for a short subtitle</a:t>
            </a:r>
          </a:p>
        </p:txBody>
      </p:sp>
      <p:graphicFrame>
        <p:nvGraphicFramePr>
          <p:cNvPr id="2" name="对象 -2147482623"/>
          <p:cNvGraphicFramePr>
            <a:graphicFrameLocks noChangeAspect="1"/>
          </p:cNvGraphicFramePr>
          <p:nvPr/>
        </p:nvGraphicFramePr>
        <p:xfrm>
          <a:off x="2442845" y="0"/>
          <a:ext cx="4453890" cy="5243195"/>
        </p:xfrm>
        <a:graphic>
          <a:graphicData uri="http://schemas.openxmlformats.org/presentationml/2006/ole">
            <mc:AlternateContent xmlns:mc="http://schemas.openxmlformats.org/markup-compatibility/2006">
              <mc:Choice xmlns:v="urn:schemas-microsoft-com:vml" Requires="v">
                <p:oleObj spid="_x0000_s3101" r:id="rId6" imgW="6764020" imgH="6122035" progId="Visio.Drawing.15">
                  <p:embed/>
                </p:oleObj>
              </mc:Choice>
              <mc:Fallback>
                <p:oleObj r:id="rId6" imgW="6764020" imgH="6122035" progId="Visio.Drawing.15">
                  <p:embed/>
                  <p:pic>
                    <p:nvPicPr>
                      <p:cNvPr id="0" name="图片 3075"/>
                      <p:cNvPicPr/>
                      <p:nvPr/>
                    </p:nvPicPr>
                    <p:blipFill>
                      <a:blip r:embed="rId7"/>
                      <a:stretch>
                        <a:fillRect/>
                      </a:stretch>
                    </p:blipFill>
                    <p:spPr>
                      <a:xfrm>
                        <a:off x="2442845" y="0"/>
                        <a:ext cx="4453890" cy="5243195"/>
                      </a:xfrm>
                      <a:prstGeom prst="rect">
                        <a:avLst/>
                      </a:prstGeom>
                      <a:noFill/>
                      <a:ln w="38100">
                        <a:noFill/>
                        <a:miter/>
                      </a:ln>
                    </p:spPr>
                  </p:pic>
                </p:oleObj>
              </mc:Fallback>
            </mc:AlternateContent>
          </a:graphicData>
        </a:graphic>
      </p:graphicFrame>
      <p:sp>
        <p:nvSpPr>
          <p:cNvPr id="4" name="文本框 3"/>
          <p:cNvSpPr txBox="1"/>
          <p:nvPr/>
        </p:nvSpPr>
        <p:spPr>
          <a:xfrm>
            <a:off x="535305" y="3516630"/>
            <a:ext cx="2132330" cy="368300"/>
          </a:xfrm>
          <a:prstGeom prst="rect">
            <a:avLst/>
          </a:prstGeom>
          <a:noFill/>
        </p:spPr>
        <p:txBody>
          <a:bodyPr wrap="square" rtlCol="0">
            <a:spAutoFit/>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00.xml><?xml version="1.0" encoding="utf-8"?>
<p:tagLst xmlns:a="http://schemas.openxmlformats.org/drawingml/2006/main" xmlns:r="http://schemas.openxmlformats.org/officeDocument/2006/relationships" xmlns:p="http://schemas.openxmlformats.org/presentationml/2006/main">
  <p:tag name="PA" val="v3.0.0"/>
</p:tagLst>
</file>

<file path=ppt/tags/tag101.xml><?xml version="1.0" encoding="utf-8"?>
<p:tagLst xmlns:a="http://schemas.openxmlformats.org/drawingml/2006/main" xmlns:r="http://schemas.openxmlformats.org/officeDocument/2006/relationships" xmlns:p="http://schemas.openxmlformats.org/presentationml/2006/main">
  <p:tag name="PA" val="v3.0.0"/>
</p:tagLst>
</file>

<file path=ppt/tags/tag102.xml><?xml version="1.0" encoding="utf-8"?>
<p:tagLst xmlns:a="http://schemas.openxmlformats.org/drawingml/2006/main" xmlns:r="http://schemas.openxmlformats.org/officeDocument/2006/relationships" xmlns:p="http://schemas.openxmlformats.org/presentationml/2006/main">
  <p:tag name="PA" val="v3.0.0"/>
</p:tagLst>
</file>

<file path=ppt/tags/tag103.xml><?xml version="1.0" encoding="utf-8"?>
<p:tagLst xmlns:a="http://schemas.openxmlformats.org/drawingml/2006/main" xmlns:r="http://schemas.openxmlformats.org/officeDocument/2006/relationships" xmlns:p="http://schemas.openxmlformats.org/presentationml/2006/main">
  <p:tag name="PA" val="v3.0.0"/>
</p:tagLst>
</file>

<file path=ppt/tags/tag104.xml><?xml version="1.0" encoding="utf-8"?>
<p:tagLst xmlns:a="http://schemas.openxmlformats.org/drawingml/2006/main" xmlns:r="http://schemas.openxmlformats.org/officeDocument/2006/relationships" xmlns:p="http://schemas.openxmlformats.org/presentationml/2006/main">
  <p:tag name="PA" val="v3.0.0"/>
</p:tagLst>
</file>

<file path=ppt/tags/tag105.xml><?xml version="1.0" encoding="utf-8"?>
<p:tagLst xmlns:a="http://schemas.openxmlformats.org/drawingml/2006/main" xmlns:r="http://schemas.openxmlformats.org/officeDocument/2006/relationships" xmlns:p="http://schemas.openxmlformats.org/presentationml/2006/main">
  <p:tag name="PA" val="v3.0.0"/>
</p:tagLst>
</file>

<file path=ppt/tags/tag106.xml><?xml version="1.0" encoding="utf-8"?>
<p:tagLst xmlns:a="http://schemas.openxmlformats.org/drawingml/2006/main" xmlns:r="http://schemas.openxmlformats.org/officeDocument/2006/relationships" xmlns:p="http://schemas.openxmlformats.org/presentationml/2006/main">
  <p:tag name="PA" val="v3.0.0"/>
</p:tagLst>
</file>

<file path=ppt/tags/tag107.xml><?xml version="1.0" encoding="utf-8"?>
<p:tagLst xmlns:a="http://schemas.openxmlformats.org/drawingml/2006/main" xmlns:r="http://schemas.openxmlformats.org/officeDocument/2006/relationships" xmlns:p="http://schemas.openxmlformats.org/presentationml/2006/main">
  <p:tag name="PA" val="v3.0.0"/>
</p:tagLst>
</file>

<file path=ppt/tags/tag108.xml><?xml version="1.0" encoding="utf-8"?>
<p:tagLst xmlns:a="http://schemas.openxmlformats.org/drawingml/2006/main" xmlns:r="http://schemas.openxmlformats.org/officeDocument/2006/relationships" xmlns:p="http://schemas.openxmlformats.org/presentationml/2006/main">
  <p:tag name="PA" val="v3.0.0"/>
</p:tagLst>
</file>

<file path=ppt/tags/tag109.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10.xml><?xml version="1.0" encoding="utf-8"?>
<p:tagLst xmlns:a="http://schemas.openxmlformats.org/drawingml/2006/main" xmlns:r="http://schemas.openxmlformats.org/officeDocument/2006/relationships" xmlns:p="http://schemas.openxmlformats.org/presentationml/2006/main">
  <p:tag name="PA" val="v3.0.0"/>
</p:tagLst>
</file>

<file path=ppt/tags/tag111.xml><?xml version="1.0" encoding="utf-8"?>
<p:tagLst xmlns:a="http://schemas.openxmlformats.org/drawingml/2006/main" xmlns:r="http://schemas.openxmlformats.org/officeDocument/2006/relationships" xmlns:p="http://schemas.openxmlformats.org/presentationml/2006/main">
  <p:tag name="PA" val="v3.0.0"/>
</p:tagLst>
</file>

<file path=ppt/tags/tag112.xml><?xml version="1.0" encoding="utf-8"?>
<p:tagLst xmlns:a="http://schemas.openxmlformats.org/drawingml/2006/main" xmlns:r="http://schemas.openxmlformats.org/officeDocument/2006/relationships" xmlns:p="http://schemas.openxmlformats.org/presentationml/2006/main">
  <p:tag name="PA" val="v3.0.0"/>
</p:tagLst>
</file>

<file path=ppt/tags/tag113.xml><?xml version="1.0" encoding="utf-8"?>
<p:tagLst xmlns:a="http://schemas.openxmlformats.org/drawingml/2006/main" xmlns:r="http://schemas.openxmlformats.org/officeDocument/2006/relationships" xmlns:p="http://schemas.openxmlformats.org/presentationml/2006/main">
  <p:tag name="PA" val="v3.0.0"/>
</p:tagLst>
</file>

<file path=ppt/tags/tag114.xml><?xml version="1.0" encoding="utf-8"?>
<p:tagLst xmlns:a="http://schemas.openxmlformats.org/drawingml/2006/main" xmlns:r="http://schemas.openxmlformats.org/officeDocument/2006/relationships" xmlns:p="http://schemas.openxmlformats.org/presentationml/2006/main">
  <p:tag name="PA" val="v3.0.0"/>
</p:tagLst>
</file>

<file path=ppt/tags/tag115.xml><?xml version="1.0" encoding="utf-8"?>
<p:tagLst xmlns:a="http://schemas.openxmlformats.org/drawingml/2006/main" xmlns:r="http://schemas.openxmlformats.org/officeDocument/2006/relationships" xmlns:p="http://schemas.openxmlformats.org/presentationml/2006/main">
  <p:tag name="PA" val="v3.0.0"/>
</p:tagLst>
</file>

<file path=ppt/tags/tag116.xml><?xml version="1.0" encoding="utf-8"?>
<p:tagLst xmlns:a="http://schemas.openxmlformats.org/drawingml/2006/main" xmlns:r="http://schemas.openxmlformats.org/officeDocument/2006/relationships" xmlns:p="http://schemas.openxmlformats.org/presentationml/2006/main">
  <p:tag name="PA" val="v3.0.0"/>
</p:tagLst>
</file>

<file path=ppt/tags/tag117.xml><?xml version="1.0" encoding="utf-8"?>
<p:tagLst xmlns:a="http://schemas.openxmlformats.org/drawingml/2006/main" xmlns:r="http://schemas.openxmlformats.org/officeDocument/2006/relationships" xmlns:p="http://schemas.openxmlformats.org/presentationml/2006/main">
  <p:tag name="PA" val="v3.0.0"/>
</p:tagLst>
</file>

<file path=ppt/tags/tag118.xml><?xml version="1.0" encoding="utf-8"?>
<p:tagLst xmlns:a="http://schemas.openxmlformats.org/drawingml/2006/main" xmlns:r="http://schemas.openxmlformats.org/officeDocument/2006/relationships" xmlns:p="http://schemas.openxmlformats.org/presentationml/2006/main">
  <p:tag name="PA" val="v3.0.0"/>
</p:tagLst>
</file>

<file path=ppt/tags/tag119.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20.xml><?xml version="1.0" encoding="utf-8"?>
<p:tagLst xmlns:a="http://schemas.openxmlformats.org/drawingml/2006/main" xmlns:r="http://schemas.openxmlformats.org/officeDocument/2006/relationships" xmlns:p="http://schemas.openxmlformats.org/presentationml/2006/main">
  <p:tag name="PA" val="v3.0.0"/>
</p:tagLst>
</file>

<file path=ppt/tags/tag121.xml><?xml version="1.0" encoding="utf-8"?>
<p:tagLst xmlns:a="http://schemas.openxmlformats.org/drawingml/2006/main" xmlns:r="http://schemas.openxmlformats.org/officeDocument/2006/relationships" xmlns:p="http://schemas.openxmlformats.org/presentationml/2006/main">
  <p:tag name="PA" val="v3.0.0"/>
</p:tagLst>
</file>

<file path=ppt/tags/tag122.xml><?xml version="1.0" encoding="utf-8"?>
<p:tagLst xmlns:a="http://schemas.openxmlformats.org/drawingml/2006/main" xmlns:r="http://schemas.openxmlformats.org/officeDocument/2006/relationships" xmlns:p="http://schemas.openxmlformats.org/presentationml/2006/main">
  <p:tag name="PA" val="v3.0.0"/>
</p:tagLst>
</file>

<file path=ppt/tags/tag123.xml><?xml version="1.0" encoding="utf-8"?>
<p:tagLst xmlns:a="http://schemas.openxmlformats.org/drawingml/2006/main" xmlns:r="http://schemas.openxmlformats.org/officeDocument/2006/relationships" xmlns:p="http://schemas.openxmlformats.org/presentationml/2006/main">
  <p:tag name="PA" val="v3.0.0"/>
</p:tagLst>
</file>

<file path=ppt/tags/tag124.xml><?xml version="1.0" encoding="utf-8"?>
<p:tagLst xmlns:a="http://schemas.openxmlformats.org/drawingml/2006/main" xmlns:r="http://schemas.openxmlformats.org/officeDocument/2006/relationships" xmlns:p="http://schemas.openxmlformats.org/presentationml/2006/main">
  <p:tag name="PA" val="v3.0.0"/>
</p:tagLst>
</file>

<file path=ppt/tags/tag125.xml><?xml version="1.0" encoding="utf-8"?>
<p:tagLst xmlns:a="http://schemas.openxmlformats.org/drawingml/2006/main" xmlns:r="http://schemas.openxmlformats.org/officeDocument/2006/relationships" xmlns:p="http://schemas.openxmlformats.org/presentationml/2006/main">
  <p:tag name="PA" val="v3.0.0"/>
</p:tagLst>
</file>

<file path=ppt/tags/tag126.xml><?xml version="1.0" encoding="utf-8"?>
<p:tagLst xmlns:a="http://schemas.openxmlformats.org/drawingml/2006/main" xmlns:r="http://schemas.openxmlformats.org/officeDocument/2006/relationships" xmlns:p="http://schemas.openxmlformats.org/presentationml/2006/main">
  <p:tag name="PA" val="v3.0.0"/>
</p:tagLst>
</file>

<file path=ppt/tags/tag127.xml><?xml version="1.0" encoding="utf-8"?>
<p:tagLst xmlns:a="http://schemas.openxmlformats.org/drawingml/2006/main" xmlns:r="http://schemas.openxmlformats.org/officeDocument/2006/relationships" xmlns:p="http://schemas.openxmlformats.org/presentationml/2006/main">
  <p:tag name="PA" val="v3.0.0"/>
</p:tagLst>
</file>

<file path=ppt/tags/tag128.xml><?xml version="1.0" encoding="utf-8"?>
<p:tagLst xmlns:a="http://schemas.openxmlformats.org/drawingml/2006/main" xmlns:r="http://schemas.openxmlformats.org/officeDocument/2006/relationships" xmlns:p="http://schemas.openxmlformats.org/presentationml/2006/main">
  <p:tag name="PA" val="v3.0.0"/>
</p:tagLst>
</file>

<file path=ppt/tags/tag129.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30.xml><?xml version="1.0" encoding="utf-8"?>
<p:tagLst xmlns:a="http://schemas.openxmlformats.org/drawingml/2006/main" xmlns:r="http://schemas.openxmlformats.org/officeDocument/2006/relationships" xmlns:p="http://schemas.openxmlformats.org/presentationml/2006/main">
  <p:tag name="PA" val="v3.0.0"/>
</p:tagLst>
</file>

<file path=ppt/tags/tag131.xml><?xml version="1.0" encoding="utf-8"?>
<p:tagLst xmlns:a="http://schemas.openxmlformats.org/drawingml/2006/main" xmlns:r="http://schemas.openxmlformats.org/officeDocument/2006/relationships" xmlns:p="http://schemas.openxmlformats.org/presentationml/2006/main">
  <p:tag name="PA" val="v3.0.0"/>
</p:tagLst>
</file>

<file path=ppt/tags/tag132.xml><?xml version="1.0" encoding="utf-8"?>
<p:tagLst xmlns:a="http://schemas.openxmlformats.org/drawingml/2006/main" xmlns:r="http://schemas.openxmlformats.org/officeDocument/2006/relationships" xmlns:p="http://schemas.openxmlformats.org/presentationml/2006/main">
  <p:tag name="PA" val="v3.0.0"/>
</p:tagLst>
</file>

<file path=ppt/tags/tag133.xml><?xml version="1.0" encoding="utf-8"?>
<p:tagLst xmlns:a="http://schemas.openxmlformats.org/drawingml/2006/main" xmlns:r="http://schemas.openxmlformats.org/officeDocument/2006/relationships" xmlns:p="http://schemas.openxmlformats.org/presentationml/2006/main">
  <p:tag name="PA" val="v3.0.0"/>
</p:tagLst>
</file>

<file path=ppt/tags/tag134.xml><?xml version="1.0" encoding="utf-8"?>
<p:tagLst xmlns:a="http://schemas.openxmlformats.org/drawingml/2006/main" xmlns:r="http://schemas.openxmlformats.org/officeDocument/2006/relationships" xmlns:p="http://schemas.openxmlformats.org/presentationml/2006/main">
  <p:tag name="PA" val="v3.0.0"/>
</p:tagLst>
</file>

<file path=ppt/tags/tag135.xml><?xml version="1.0" encoding="utf-8"?>
<p:tagLst xmlns:a="http://schemas.openxmlformats.org/drawingml/2006/main" xmlns:r="http://schemas.openxmlformats.org/officeDocument/2006/relationships" xmlns:p="http://schemas.openxmlformats.org/presentationml/2006/main">
  <p:tag name="PA" val="v3.0.0"/>
</p:tagLst>
</file>

<file path=ppt/tags/tag136.xml><?xml version="1.0" encoding="utf-8"?>
<p:tagLst xmlns:a="http://schemas.openxmlformats.org/drawingml/2006/main" xmlns:r="http://schemas.openxmlformats.org/officeDocument/2006/relationships" xmlns:p="http://schemas.openxmlformats.org/presentationml/2006/main">
  <p:tag name="PA" val="v3.0.0"/>
</p:tagLst>
</file>

<file path=ppt/tags/tag137.xml><?xml version="1.0" encoding="utf-8"?>
<p:tagLst xmlns:a="http://schemas.openxmlformats.org/drawingml/2006/main" xmlns:r="http://schemas.openxmlformats.org/officeDocument/2006/relationships" xmlns:p="http://schemas.openxmlformats.org/presentationml/2006/main">
  <p:tag name="PA" val="v3.0.0"/>
</p:tagLst>
</file>

<file path=ppt/tags/tag138.xml><?xml version="1.0" encoding="utf-8"?>
<p:tagLst xmlns:a="http://schemas.openxmlformats.org/drawingml/2006/main" xmlns:r="http://schemas.openxmlformats.org/officeDocument/2006/relationships" xmlns:p="http://schemas.openxmlformats.org/presentationml/2006/main">
  <p:tag name="PA" val="v3.0.0"/>
</p:tagLst>
</file>

<file path=ppt/tags/tag139.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40.xml><?xml version="1.0" encoding="utf-8"?>
<p:tagLst xmlns:a="http://schemas.openxmlformats.org/drawingml/2006/main" xmlns:r="http://schemas.openxmlformats.org/officeDocument/2006/relationships" xmlns:p="http://schemas.openxmlformats.org/presentationml/2006/main">
  <p:tag name="PA" val="v3.0.0"/>
</p:tagLst>
</file>

<file path=ppt/tags/tag141.xml><?xml version="1.0" encoding="utf-8"?>
<p:tagLst xmlns:a="http://schemas.openxmlformats.org/drawingml/2006/main" xmlns:r="http://schemas.openxmlformats.org/officeDocument/2006/relationships" xmlns:p="http://schemas.openxmlformats.org/presentationml/2006/main">
  <p:tag name="PA" val="v3.0.0"/>
</p:tagLst>
</file>

<file path=ppt/tags/tag142.xml><?xml version="1.0" encoding="utf-8"?>
<p:tagLst xmlns:a="http://schemas.openxmlformats.org/drawingml/2006/main" xmlns:r="http://schemas.openxmlformats.org/officeDocument/2006/relationships" xmlns:p="http://schemas.openxmlformats.org/presentationml/2006/main">
  <p:tag name="PA" val="v3.0.0"/>
</p:tagLst>
</file>

<file path=ppt/tags/tag143.xml><?xml version="1.0" encoding="utf-8"?>
<p:tagLst xmlns:a="http://schemas.openxmlformats.org/drawingml/2006/main" xmlns:r="http://schemas.openxmlformats.org/officeDocument/2006/relationships" xmlns:p="http://schemas.openxmlformats.org/presentationml/2006/main">
  <p:tag name="PA" val="v3.0.0"/>
</p:tagLst>
</file>

<file path=ppt/tags/tag144.xml><?xml version="1.0" encoding="utf-8"?>
<p:tagLst xmlns:a="http://schemas.openxmlformats.org/drawingml/2006/main" xmlns:r="http://schemas.openxmlformats.org/officeDocument/2006/relationships" xmlns:p="http://schemas.openxmlformats.org/presentationml/2006/main">
  <p:tag name="PA" val="v3.0.0"/>
</p:tagLst>
</file>

<file path=ppt/tags/tag145.xml><?xml version="1.0" encoding="utf-8"?>
<p:tagLst xmlns:a="http://schemas.openxmlformats.org/drawingml/2006/main" xmlns:r="http://schemas.openxmlformats.org/officeDocument/2006/relationships" xmlns:p="http://schemas.openxmlformats.org/presentationml/2006/main">
  <p:tag name="PA" val="v3.0.0"/>
</p:tagLst>
</file>

<file path=ppt/tags/tag146.xml><?xml version="1.0" encoding="utf-8"?>
<p:tagLst xmlns:a="http://schemas.openxmlformats.org/drawingml/2006/main" xmlns:r="http://schemas.openxmlformats.org/officeDocument/2006/relationships" xmlns:p="http://schemas.openxmlformats.org/presentationml/2006/main">
  <p:tag name="PA" val="v3.0.0"/>
</p:tagLst>
</file>

<file path=ppt/tags/tag147.xml><?xml version="1.0" encoding="utf-8"?>
<p:tagLst xmlns:a="http://schemas.openxmlformats.org/drawingml/2006/main" xmlns:r="http://schemas.openxmlformats.org/officeDocument/2006/relationships" xmlns:p="http://schemas.openxmlformats.org/presentationml/2006/main">
  <p:tag name="PA" val="v3.0.0"/>
</p:tagLst>
</file>

<file path=ppt/tags/tag148.xml><?xml version="1.0" encoding="utf-8"?>
<p:tagLst xmlns:a="http://schemas.openxmlformats.org/drawingml/2006/main" xmlns:r="http://schemas.openxmlformats.org/officeDocument/2006/relationships" xmlns:p="http://schemas.openxmlformats.org/presentationml/2006/main">
  <p:tag name="PA" val="v3.0.0"/>
</p:tagLst>
</file>

<file path=ppt/tags/tag149.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50.xml><?xml version="1.0" encoding="utf-8"?>
<p:tagLst xmlns:a="http://schemas.openxmlformats.org/drawingml/2006/main" xmlns:r="http://schemas.openxmlformats.org/officeDocument/2006/relationships" xmlns:p="http://schemas.openxmlformats.org/presentationml/2006/main">
  <p:tag name="PA" val="v3.0.0"/>
</p:tagLst>
</file>

<file path=ppt/tags/tag151.xml><?xml version="1.0" encoding="utf-8"?>
<p:tagLst xmlns:a="http://schemas.openxmlformats.org/drawingml/2006/main" xmlns:r="http://schemas.openxmlformats.org/officeDocument/2006/relationships" xmlns:p="http://schemas.openxmlformats.org/presentationml/2006/main">
  <p:tag name="PA" val="v3.0.0"/>
</p:tagLst>
</file>

<file path=ppt/tags/tag152.xml><?xml version="1.0" encoding="utf-8"?>
<p:tagLst xmlns:a="http://schemas.openxmlformats.org/drawingml/2006/main" xmlns:r="http://schemas.openxmlformats.org/officeDocument/2006/relationships" xmlns:p="http://schemas.openxmlformats.org/presentationml/2006/main">
  <p:tag name="PA" val="v3.0.0"/>
</p:tagLst>
</file>

<file path=ppt/tags/tag153.xml><?xml version="1.0" encoding="utf-8"?>
<p:tagLst xmlns:a="http://schemas.openxmlformats.org/drawingml/2006/main" xmlns:r="http://schemas.openxmlformats.org/officeDocument/2006/relationships" xmlns:p="http://schemas.openxmlformats.org/presentationml/2006/main">
  <p:tag name="PA" val="v3.0.0"/>
</p:tagLst>
</file>

<file path=ppt/tags/tag154.xml><?xml version="1.0" encoding="utf-8"?>
<p:tagLst xmlns:a="http://schemas.openxmlformats.org/drawingml/2006/main" xmlns:r="http://schemas.openxmlformats.org/officeDocument/2006/relationships" xmlns:p="http://schemas.openxmlformats.org/presentationml/2006/main">
  <p:tag name="PA" val="v3.0.0"/>
</p:tagLst>
</file>

<file path=ppt/tags/tag155.xml><?xml version="1.0" encoding="utf-8"?>
<p:tagLst xmlns:a="http://schemas.openxmlformats.org/drawingml/2006/main" xmlns:r="http://schemas.openxmlformats.org/officeDocument/2006/relationships" xmlns:p="http://schemas.openxmlformats.org/presentationml/2006/main">
  <p:tag name="PA" val="v3.0.0"/>
</p:tagLst>
</file>

<file path=ppt/tags/tag156.xml><?xml version="1.0" encoding="utf-8"?>
<p:tagLst xmlns:a="http://schemas.openxmlformats.org/drawingml/2006/main" xmlns:r="http://schemas.openxmlformats.org/officeDocument/2006/relationships" xmlns:p="http://schemas.openxmlformats.org/presentationml/2006/main">
  <p:tag name="PA" val="v3.0.0"/>
</p:tagLst>
</file>

<file path=ppt/tags/tag157.xml><?xml version="1.0" encoding="utf-8"?>
<p:tagLst xmlns:a="http://schemas.openxmlformats.org/drawingml/2006/main" xmlns:r="http://schemas.openxmlformats.org/officeDocument/2006/relationships" xmlns:p="http://schemas.openxmlformats.org/presentationml/2006/main">
  <p:tag name="PA" val="v3.0.0"/>
</p:tagLst>
</file>

<file path=ppt/tags/tag158.xml><?xml version="1.0" encoding="utf-8"?>
<p:tagLst xmlns:a="http://schemas.openxmlformats.org/drawingml/2006/main" xmlns:r="http://schemas.openxmlformats.org/officeDocument/2006/relationships" xmlns:p="http://schemas.openxmlformats.org/presentationml/2006/main">
  <p:tag name="PA" val="v3.0.0"/>
</p:tagLst>
</file>

<file path=ppt/tags/tag159.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60.xml><?xml version="1.0" encoding="utf-8"?>
<p:tagLst xmlns:a="http://schemas.openxmlformats.org/drawingml/2006/main" xmlns:r="http://schemas.openxmlformats.org/officeDocument/2006/relationships" xmlns:p="http://schemas.openxmlformats.org/presentationml/2006/main">
  <p:tag name="PA" val="v3.0.0"/>
</p:tagLst>
</file>

<file path=ppt/tags/tag161.xml><?xml version="1.0" encoding="utf-8"?>
<p:tagLst xmlns:a="http://schemas.openxmlformats.org/drawingml/2006/main" xmlns:r="http://schemas.openxmlformats.org/officeDocument/2006/relationships" xmlns:p="http://schemas.openxmlformats.org/presentationml/2006/main">
  <p:tag name="PA" val="v3.0.0"/>
</p:tagLst>
</file>

<file path=ppt/tags/tag162.xml><?xml version="1.0" encoding="utf-8"?>
<p:tagLst xmlns:a="http://schemas.openxmlformats.org/drawingml/2006/main" xmlns:r="http://schemas.openxmlformats.org/officeDocument/2006/relationships" xmlns:p="http://schemas.openxmlformats.org/presentationml/2006/main">
  <p:tag name="PA" val="v3.0.0"/>
</p:tagLst>
</file>

<file path=ppt/tags/tag163.xml><?xml version="1.0" encoding="utf-8"?>
<p:tagLst xmlns:a="http://schemas.openxmlformats.org/drawingml/2006/main" xmlns:r="http://schemas.openxmlformats.org/officeDocument/2006/relationships" xmlns:p="http://schemas.openxmlformats.org/presentationml/2006/main">
  <p:tag name="PA" val="v3.0.0"/>
</p:tagLst>
</file>

<file path=ppt/tags/tag164.xml><?xml version="1.0" encoding="utf-8"?>
<p:tagLst xmlns:a="http://schemas.openxmlformats.org/drawingml/2006/main" xmlns:r="http://schemas.openxmlformats.org/officeDocument/2006/relationships" xmlns:p="http://schemas.openxmlformats.org/presentationml/2006/main">
  <p:tag name="PA" val="v3.0.0"/>
</p:tagLst>
</file>

<file path=ppt/tags/tag165.xml><?xml version="1.0" encoding="utf-8"?>
<p:tagLst xmlns:a="http://schemas.openxmlformats.org/drawingml/2006/main" xmlns:r="http://schemas.openxmlformats.org/officeDocument/2006/relationships" xmlns:p="http://schemas.openxmlformats.org/presentationml/2006/main">
  <p:tag name="PA" val="v3.0.0"/>
</p:tagLst>
</file>

<file path=ppt/tags/tag166.xml><?xml version="1.0" encoding="utf-8"?>
<p:tagLst xmlns:a="http://schemas.openxmlformats.org/drawingml/2006/main" xmlns:r="http://schemas.openxmlformats.org/officeDocument/2006/relationships" xmlns:p="http://schemas.openxmlformats.org/presentationml/2006/main">
  <p:tag name="PA" val="v3.0.0"/>
</p:tagLst>
</file>

<file path=ppt/tags/tag167.xml><?xml version="1.0" encoding="utf-8"?>
<p:tagLst xmlns:a="http://schemas.openxmlformats.org/drawingml/2006/main" xmlns:r="http://schemas.openxmlformats.org/officeDocument/2006/relationships" xmlns:p="http://schemas.openxmlformats.org/presentationml/2006/main">
  <p:tag name="PA" val="v3.0.0"/>
</p:tagLst>
</file>

<file path=ppt/tags/tag168.xml><?xml version="1.0" encoding="utf-8"?>
<p:tagLst xmlns:a="http://schemas.openxmlformats.org/drawingml/2006/main" xmlns:r="http://schemas.openxmlformats.org/officeDocument/2006/relationships" xmlns:p="http://schemas.openxmlformats.org/presentationml/2006/main">
  <p:tag name="PA" val="v3.0.0"/>
</p:tagLst>
</file>

<file path=ppt/tags/tag169.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70.xml><?xml version="1.0" encoding="utf-8"?>
<p:tagLst xmlns:a="http://schemas.openxmlformats.org/drawingml/2006/main" xmlns:r="http://schemas.openxmlformats.org/officeDocument/2006/relationships" xmlns:p="http://schemas.openxmlformats.org/presentationml/2006/main">
  <p:tag name="PA" val="v3.0.0"/>
</p:tagLst>
</file>

<file path=ppt/tags/tag171.xml><?xml version="1.0" encoding="utf-8"?>
<p:tagLst xmlns:a="http://schemas.openxmlformats.org/drawingml/2006/main" xmlns:r="http://schemas.openxmlformats.org/officeDocument/2006/relationships" xmlns:p="http://schemas.openxmlformats.org/presentationml/2006/main">
  <p:tag name="PA" val="v3.0.0"/>
</p:tagLst>
</file>

<file path=ppt/tags/tag172.xml><?xml version="1.0" encoding="utf-8"?>
<p:tagLst xmlns:a="http://schemas.openxmlformats.org/drawingml/2006/main" xmlns:r="http://schemas.openxmlformats.org/officeDocument/2006/relationships" xmlns:p="http://schemas.openxmlformats.org/presentationml/2006/main">
  <p:tag name="PA" val="v3.0.0"/>
</p:tagLst>
</file>

<file path=ppt/tags/tag173.xml><?xml version="1.0" encoding="utf-8"?>
<p:tagLst xmlns:a="http://schemas.openxmlformats.org/drawingml/2006/main" xmlns:r="http://schemas.openxmlformats.org/officeDocument/2006/relationships" xmlns:p="http://schemas.openxmlformats.org/presentationml/2006/main">
  <p:tag name="PA" val="v3.0.0"/>
</p:tagLst>
</file>

<file path=ppt/tags/tag174.xml><?xml version="1.0" encoding="utf-8"?>
<p:tagLst xmlns:a="http://schemas.openxmlformats.org/drawingml/2006/main" xmlns:r="http://schemas.openxmlformats.org/officeDocument/2006/relationships" xmlns:p="http://schemas.openxmlformats.org/presentationml/2006/main">
  <p:tag name="PA" val="v3.0.0"/>
</p:tagLst>
</file>

<file path=ppt/tags/tag175.xml><?xml version="1.0" encoding="utf-8"?>
<p:tagLst xmlns:a="http://schemas.openxmlformats.org/drawingml/2006/main" xmlns:r="http://schemas.openxmlformats.org/officeDocument/2006/relationships" xmlns:p="http://schemas.openxmlformats.org/presentationml/2006/main">
  <p:tag name="PA" val="v3.0.0"/>
</p:tagLst>
</file>

<file path=ppt/tags/tag176.xml><?xml version="1.0" encoding="utf-8"?>
<p:tagLst xmlns:a="http://schemas.openxmlformats.org/drawingml/2006/main" xmlns:r="http://schemas.openxmlformats.org/officeDocument/2006/relationships" xmlns:p="http://schemas.openxmlformats.org/presentationml/2006/main">
  <p:tag name="PA" val="v3.0.0"/>
</p:tagLst>
</file>

<file path=ppt/tags/tag177.xml><?xml version="1.0" encoding="utf-8"?>
<p:tagLst xmlns:a="http://schemas.openxmlformats.org/drawingml/2006/main" xmlns:r="http://schemas.openxmlformats.org/officeDocument/2006/relationships" xmlns:p="http://schemas.openxmlformats.org/presentationml/2006/main">
  <p:tag name="PA" val="v3.0.0"/>
</p:tagLst>
</file>

<file path=ppt/tags/tag178.xml><?xml version="1.0" encoding="utf-8"?>
<p:tagLst xmlns:a="http://schemas.openxmlformats.org/drawingml/2006/main" xmlns:r="http://schemas.openxmlformats.org/officeDocument/2006/relationships" xmlns:p="http://schemas.openxmlformats.org/presentationml/2006/main">
  <p:tag name="PA" val="v3.0.0"/>
</p:tagLst>
</file>

<file path=ppt/tags/tag179.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80.xml><?xml version="1.0" encoding="utf-8"?>
<p:tagLst xmlns:a="http://schemas.openxmlformats.org/drawingml/2006/main" xmlns:r="http://schemas.openxmlformats.org/officeDocument/2006/relationships" xmlns:p="http://schemas.openxmlformats.org/presentationml/2006/main">
  <p:tag name="PA" val="v3.0.0"/>
</p:tagLst>
</file>

<file path=ppt/tags/tag181.xml><?xml version="1.0" encoding="utf-8"?>
<p:tagLst xmlns:a="http://schemas.openxmlformats.org/drawingml/2006/main" xmlns:r="http://schemas.openxmlformats.org/officeDocument/2006/relationships" xmlns:p="http://schemas.openxmlformats.org/presentationml/2006/main">
  <p:tag name="PA" val="v3.0.0"/>
</p:tagLst>
</file>

<file path=ppt/tags/tag182.xml><?xml version="1.0" encoding="utf-8"?>
<p:tagLst xmlns:a="http://schemas.openxmlformats.org/drawingml/2006/main" xmlns:r="http://schemas.openxmlformats.org/officeDocument/2006/relationships" xmlns:p="http://schemas.openxmlformats.org/presentationml/2006/main">
  <p:tag name="PA" val="v3.0.0"/>
</p:tagLst>
</file>

<file path=ppt/tags/tag183.xml><?xml version="1.0" encoding="utf-8"?>
<p:tagLst xmlns:a="http://schemas.openxmlformats.org/drawingml/2006/main" xmlns:r="http://schemas.openxmlformats.org/officeDocument/2006/relationships" xmlns:p="http://schemas.openxmlformats.org/presentationml/2006/main">
  <p:tag name="PA" val="v3.0.0"/>
</p:tagLst>
</file>

<file path=ppt/tags/tag184.xml><?xml version="1.0" encoding="utf-8"?>
<p:tagLst xmlns:a="http://schemas.openxmlformats.org/drawingml/2006/main" xmlns:r="http://schemas.openxmlformats.org/officeDocument/2006/relationships" xmlns:p="http://schemas.openxmlformats.org/presentationml/2006/main">
  <p:tag name="PA" val="v3.0.0"/>
</p:tagLst>
</file>

<file path=ppt/tags/tag185.xml><?xml version="1.0" encoding="utf-8"?>
<p:tagLst xmlns:a="http://schemas.openxmlformats.org/drawingml/2006/main" xmlns:r="http://schemas.openxmlformats.org/officeDocument/2006/relationships" xmlns:p="http://schemas.openxmlformats.org/presentationml/2006/main">
  <p:tag name="PA" val="v3.0.0"/>
</p:tagLst>
</file>

<file path=ppt/tags/tag186.xml><?xml version="1.0" encoding="utf-8"?>
<p:tagLst xmlns:a="http://schemas.openxmlformats.org/drawingml/2006/main" xmlns:r="http://schemas.openxmlformats.org/officeDocument/2006/relationships" xmlns:p="http://schemas.openxmlformats.org/presentationml/2006/main">
  <p:tag name="PA" val="v3.0.0"/>
</p:tagLst>
</file>

<file path=ppt/tags/tag187.xml><?xml version="1.0" encoding="utf-8"?>
<p:tagLst xmlns:a="http://schemas.openxmlformats.org/drawingml/2006/main" xmlns:r="http://schemas.openxmlformats.org/officeDocument/2006/relationships" xmlns:p="http://schemas.openxmlformats.org/presentationml/2006/main">
  <p:tag name="PA" val="v3.0.0"/>
</p:tagLst>
</file>

<file path=ppt/tags/tag188.xml><?xml version="1.0" encoding="utf-8"?>
<p:tagLst xmlns:a="http://schemas.openxmlformats.org/drawingml/2006/main" xmlns:r="http://schemas.openxmlformats.org/officeDocument/2006/relationships" xmlns:p="http://schemas.openxmlformats.org/presentationml/2006/main">
  <p:tag name="PA" val="v3.0.0"/>
</p:tagLst>
</file>

<file path=ppt/tags/tag189.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190.xml><?xml version="1.0" encoding="utf-8"?>
<p:tagLst xmlns:a="http://schemas.openxmlformats.org/drawingml/2006/main" xmlns:r="http://schemas.openxmlformats.org/officeDocument/2006/relationships" xmlns:p="http://schemas.openxmlformats.org/presentationml/2006/main">
  <p:tag name="PA" val="v3.0.0"/>
</p:tagLst>
</file>

<file path=ppt/tags/tag191.xml><?xml version="1.0" encoding="utf-8"?>
<p:tagLst xmlns:a="http://schemas.openxmlformats.org/drawingml/2006/main" xmlns:r="http://schemas.openxmlformats.org/officeDocument/2006/relationships" xmlns:p="http://schemas.openxmlformats.org/presentationml/2006/main">
  <p:tag name="PA" val="v3.0.0"/>
</p:tagLst>
</file>

<file path=ppt/tags/tag192.xml><?xml version="1.0" encoding="utf-8"?>
<p:tagLst xmlns:a="http://schemas.openxmlformats.org/drawingml/2006/main" xmlns:r="http://schemas.openxmlformats.org/officeDocument/2006/relationships" xmlns:p="http://schemas.openxmlformats.org/presentationml/2006/main">
  <p:tag name="PA" val="v3.0.0"/>
</p:tagLst>
</file>

<file path=ppt/tags/tag193.xml><?xml version="1.0" encoding="utf-8"?>
<p:tagLst xmlns:a="http://schemas.openxmlformats.org/drawingml/2006/main" xmlns:r="http://schemas.openxmlformats.org/officeDocument/2006/relationships" xmlns:p="http://schemas.openxmlformats.org/presentationml/2006/main">
  <p:tag name="PA" val="v3.0.0"/>
</p:tagLst>
</file>

<file path=ppt/tags/tag194.xml><?xml version="1.0" encoding="utf-8"?>
<p:tagLst xmlns:a="http://schemas.openxmlformats.org/drawingml/2006/main" xmlns:r="http://schemas.openxmlformats.org/officeDocument/2006/relationships" xmlns:p="http://schemas.openxmlformats.org/presentationml/2006/main">
  <p:tag name="PA" val="v3.0.0"/>
</p:tagLst>
</file>

<file path=ppt/tags/tag195.xml><?xml version="1.0" encoding="utf-8"?>
<p:tagLst xmlns:a="http://schemas.openxmlformats.org/drawingml/2006/main" xmlns:r="http://schemas.openxmlformats.org/officeDocument/2006/relationships" xmlns:p="http://schemas.openxmlformats.org/presentationml/2006/main">
  <p:tag name="PA" val="v3.0.0"/>
</p:tagLst>
</file>

<file path=ppt/tags/tag196.xml><?xml version="1.0" encoding="utf-8"?>
<p:tagLst xmlns:a="http://schemas.openxmlformats.org/drawingml/2006/main" xmlns:r="http://schemas.openxmlformats.org/officeDocument/2006/relationships" xmlns:p="http://schemas.openxmlformats.org/presentationml/2006/main">
  <p:tag name="PA" val="v3.0.0"/>
</p:tagLst>
</file>

<file path=ppt/tags/tag197.xml><?xml version="1.0" encoding="utf-8"?>
<p:tagLst xmlns:a="http://schemas.openxmlformats.org/drawingml/2006/main" xmlns:r="http://schemas.openxmlformats.org/officeDocument/2006/relationships" xmlns:p="http://schemas.openxmlformats.org/presentationml/2006/main">
  <p:tag name="PA" val="v3.0.0"/>
</p:tagLst>
</file>

<file path=ppt/tags/tag198.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0"/>
</p:tagLst>
</file>

<file path=ppt/tags/tag59.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0"/>
</p:tagLst>
</file>

<file path=ppt/tags/tag61.xml><?xml version="1.0" encoding="utf-8"?>
<p:tagLst xmlns:a="http://schemas.openxmlformats.org/drawingml/2006/main" xmlns:r="http://schemas.openxmlformats.org/officeDocument/2006/relationships" xmlns:p="http://schemas.openxmlformats.org/presentationml/2006/main">
  <p:tag name="PA" val="v3.0.0"/>
</p:tagLst>
</file>

<file path=ppt/tags/tag62.xml><?xml version="1.0" encoding="utf-8"?>
<p:tagLst xmlns:a="http://schemas.openxmlformats.org/drawingml/2006/main" xmlns:r="http://schemas.openxmlformats.org/officeDocument/2006/relationships" xmlns:p="http://schemas.openxmlformats.org/presentationml/2006/main">
  <p:tag name="PA" val="v3.0.0"/>
</p:tagLst>
</file>

<file path=ppt/tags/tag63.xml><?xml version="1.0" encoding="utf-8"?>
<p:tagLst xmlns:a="http://schemas.openxmlformats.org/drawingml/2006/main" xmlns:r="http://schemas.openxmlformats.org/officeDocument/2006/relationships" xmlns:p="http://schemas.openxmlformats.org/presentationml/2006/main">
  <p:tag name="PA" val="v3.0.0"/>
</p:tagLst>
</file>

<file path=ppt/tags/tag64.xml><?xml version="1.0" encoding="utf-8"?>
<p:tagLst xmlns:a="http://schemas.openxmlformats.org/drawingml/2006/main" xmlns:r="http://schemas.openxmlformats.org/officeDocument/2006/relationships" xmlns:p="http://schemas.openxmlformats.org/presentationml/2006/main">
  <p:tag name="PA" val="v3.0.0"/>
</p:tagLst>
</file>

<file path=ppt/tags/tag65.xml><?xml version="1.0" encoding="utf-8"?>
<p:tagLst xmlns:a="http://schemas.openxmlformats.org/drawingml/2006/main" xmlns:r="http://schemas.openxmlformats.org/officeDocument/2006/relationships" xmlns:p="http://schemas.openxmlformats.org/presentationml/2006/main">
  <p:tag name="PA" val="v3.0.0"/>
</p:tagLst>
</file>

<file path=ppt/tags/tag66.xml><?xml version="1.0" encoding="utf-8"?>
<p:tagLst xmlns:a="http://schemas.openxmlformats.org/drawingml/2006/main" xmlns:r="http://schemas.openxmlformats.org/officeDocument/2006/relationships" xmlns:p="http://schemas.openxmlformats.org/presentationml/2006/main">
  <p:tag name="PA" val="v3.0.0"/>
</p:tagLst>
</file>

<file path=ppt/tags/tag67.xml><?xml version="1.0" encoding="utf-8"?>
<p:tagLst xmlns:a="http://schemas.openxmlformats.org/drawingml/2006/main" xmlns:r="http://schemas.openxmlformats.org/officeDocument/2006/relationships" xmlns:p="http://schemas.openxmlformats.org/presentationml/2006/main">
  <p:tag name="PA" val="v3.0.0"/>
</p:tagLst>
</file>

<file path=ppt/tags/tag68.xml><?xml version="1.0" encoding="utf-8"?>
<p:tagLst xmlns:a="http://schemas.openxmlformats.org/drawingml/2006/main" xmlns:r="http://schemas.openxmlformats.org/officeDocument/2006/relationships" xmlns:p="http://schemas.openxmlformats.org/presentationml/2006/main">
  <p:tag name="PA" val="v3.0.0"/>
</p:tagLst>
</file>

<file path=ppt/tags/tag69.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70.xml><?xml version="1.0" encoding="utf-8"?>
<p:tagLst xmlns:a="http://schemas.openxmlformats.org/drawingml/2006/main" xmlns:r="http://schemas.openxmlformats.org/officeDocument/2006/relationships" xmlns:p="http://schemas.openxmlformats.org/presentationml/2006/main">
  <p:tag name="PA" val="v3.0.0"/>
</p:tagLst>
</file>

<file path=ppt/tags/tag71.xml><?xml version="1.0" encoding="utf-8"?>
<p:tagLst xmlns:a="http://schemas.openxmlformats.org/drawingml/2006/main" xmlns:r="http://schemas.openxmlformats.org/officeDocument/2006/relationships" xmlns:p="http://schemas.openxmlformats.org/presentationml/2006/main">
  <p:tag name="PA" val="v3.0.0"/>
</p:tagLst>
</file>

<file path=ppt/tags/tag72.xml><?xml version="1.0" encoding="utf-8"?>
<p:tagLst xmlns:a="http://schemas.openxmlformats.org/drawingml/2006/main" xmlns:r="http://schemas.openxmlformats.org/officeDocument/2006/relationships" xmlns:p="http://schemas.openxmlformats.org/presentationml/2006/main">
  <p:tag name="PA" val="v3.0.0"/>
</p:tagLst>
</file>

<file path=ppt/tags/tag73.xml><?xml version="1.0" encoding="utf-8"?>
<p:tagLst xmlns:a="http://schemas.openxmlformats.org/drawingml/2006/main" xmlns:r="http://schemas.openxmlformats.org/officeDocument/2006/relationships" xmlns:p="http://schemas.openxmlformats.org/presentationml/2006/main">
  <p:tag name="PA" val="v3.0.0"/>
</p:tagLst>
</file>

<file path=ppt/tags/tag74.xml><?xml version="1.0" encoding="utf-8"?>
<p:tagLst xmlns:a="http://schemas.openxmlformats.org/drawingml/2006/main" xmlns:r="http://schemas.openxmlformats.org/officeDocument/2006/relationships" xmlns:p="http://schemas.openxmlformats.org/presentationml/2006/main">
  <p:tag name="PA" val="v3.0.0"/>
</p:tagLst>
</file>

<file path=ppt/tags/tag75.xml><?xml version="1.0" encoding="utf-8"?>
<p:tagLst xmlns:a="http://schemas.openxmlformats.org/drawingml/2006/main" xmlns:r="http://schemas.openxmlformats.org/officeDocument/2006/relationships" xmlns:p="http://schemas.openxmlformats.org/presentationml/2006/main">
  <p:tag name="PA" val="v3.0.0"/>
</p:tagLst>
</file>

<file path=ppt/tags/tag76.xml><?xml version="1.0" encoding="utf-8"?>
<p:tagLst xmlns:a="http://schemas.openxmlformats.org/drawingml/2006/main" xmlns:r="http://schemas.openxmlformats.org/officeDocument/2006/relationships" xmlns:p="http://schemas.openxmlformats.org/presentationml/2006/main">
  <p:tag name="PA" val="v3.0.0"/>
</p:tagLst>
</file>

<file path=ppt/tags/tag77.xml><?xml version="1.0" encoding="utf-8"?>
<p:tagLst xmlns:a="http://schemas.openxmlformats.org/drawingml/2006/main" xmlns:r="http://schemas.openxmlformats.org/officeDocument/2006/relationships" xmlns:p="http://schemas.openxmlformats.org/presentationml/2006/main">
  <p:tag name="PA" val="v3.0.0"/>
</p:tagLst>
</file>

<file path=ppt/tags/tag78.xml><?xml version="1.0" encoding="utf-8"?>
<p:tagLst xmlns:a="http://schemas.openxmlformats.org/drawingml/2006/main" xmlns:r="http://schemas.openxmlformats.org/officeDocument/2006/relationships" xmlns:p="http://schemas.openxmlformats.org/presentationml/2006/main">
  <p:tag name="PA" val="v3.0.0"/>
</p:tagLst>
</file>

<file path=ppt/tags/tag79.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80.xml><?xml version="1.0" encoding="utf-8"?>
<p:tagLst xmlns:a="http://schemas.openxmlformats.org/drawingml/2006/main" xmlns:r="http://schemas.openxmlformats.org/officeDocument/2006/relationships" xmlns:p="http://schemas.openxmlformats.org/presentationml/2006/main">
  <p:tag name="PA" val="v3.0.0"/>
</p:tagLst>
</file>

<file path=ppt/tags/tag81.xml><?xml version="1.0" encoding="utf-8"?>
<p:tagLst xmlns:a="http://schemas.openxmlformats.org/drawingml/2006/main" xmlns:r="http://schemas.openxmlformats.org/officeDocument/2006/relationships" xmlns:p="http://schemas.openxmlformats.org/presentationml/2006/main">
  <p:tag name="PA" val="v3.0.0"/>
</p:tagLst>
</file>

<file path=ppt/tags/tag82.xml><?xml version="1.0" encoding="utf-8"?>
<p:tagLst xmlns:a="http://schemas.openxmlformats.org/drawingml/2006/main" xmlns:r="http://schemas.openxmlformats.org/officeDocument/2006/relationships" xmlns:p="http://schemas.openxmlformats.org/presentationml/2006/main">
  <p:tag name="PA" val="v3.0.0"/>
</p:tagLst>
</file>

<file path=ppt/tags/tag83.xml><?xml version="1.0" encoding="utf-8"?>
<p:tagLst xmlns:a="http://schemas.openxmlformats.org/drawingml/2006/main" xmlns:r="http://schemas.openxmlformats.org/officeDocument/2006/relationships" xmlns:p="http://schemas.openxmlformats.org/presentationml/2006/main">
  <p:tag name="PA" val="v3.0.0"/>
</p:tagLst>
</file>

<file path=ppt/tags/tag84.xml><?xml version="1.0" encoding="utf-8"?>
<p:tagLst xmlns:a="http://schemas.openxmlformats.org/drawingml/2006/main" xmlns:r="http://schemas.openxmlformats.org/officeDocument/2006/relationships" xmlns:p="http://schemas.openxmlformats.org/presentationml/2006/main">
  <p:tag name="PA" val="v3.0.0"/>
</p:tagLst>
</file>

<file path=ppt/tags/tag85.xml><?xml version="1.0" encoding="utf-8"?>
<p:tagLst xmlns:a="http://schemas.openxmlformats.org/drawingml/2006/main" xmlns:r="http://schemas.openxmlformats.org/officeDocument/2006/relationships" xmlns:p="http://schemas.openxmlformats.org/presentationml/2006/main">
  <p:tag name="PA" val="v3.0.0"/>
</p:tagLst>
</file>

<file path=ppt/tags/tag86.xml><?xml version="1.0" encoding="utf-8"?>
<p:tagLst xmlns:a="http://schemas.openxmlformats.org/drawingml/2006/main" xmlns:r="http://schemas.openxmlformats.org/officeDocument/2006/relationships" xmlns:p="http://schemas.openxmlformats.org/presentationml/2006/main">
  <p:tag name="PA" val="v3.0.0"/>
</p:tagLst>
</file>

<file path=ppt/tags/tag87.xml><?xml version="1.0" encoding="utf-8"?>
<p:tagLst xmlns:a="http://schemas.openxmlformats.org/drawingml/2006/main" xmlns:r="http://schemas.openxmlformats.org/officeDocument/2006/relationships" xmlns:p="http://schemas.openxmlformats.org/presentationml/2006/main">
  <p:tag name="PA" val="v3.0.0"/>
</p:tagLst>
</file>

<file path=ppt/tags/tag88.xml><?xml version="1.0" encoding="utf-8"?>
<p:tagLst xmlns:a="http://schemas.openxmlformats.org/drawingml/2006/main" xmlns:r="http://schemas.openxmlformats.org/officeDocument/2006/relationships" xmlns:p="http://schemas.openxmlformats.org/presentationml/2006/main">
  <p:tag name="PA" val="v3.0.0"/>
</p:tagLst>
</file>

<file path=ppt/tags/tag89.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ags/tag90.xml><?xml version="1.0" encoding="utf-8"?>
<p:tagLst xmlns:a="http://schemas.openxmlformats.org/drawingml/2006/main" xmlns:r="http://schemas.openxmlformats.org/officeDocument/2006/relationships" xmlns:p="http://schemas.openxmlformats.org/presentationml/2006/main">
  <p:tag name="PA" val="v3.0.0"/>
</p:tagLst>
</file>

<file path=ppt/tags/tag91.xml><?xml version="1.0" encoding="utf-8"?>
<p:tagLst xmlns:a="http://schemas.openxmlformats.org/drawingml/2006/main" xmlns:r="http://schemas.openxmlformats.org/officeDocument/2006/relationships" xmlns:p="http://schemas.openxmlformats.org/presentationml/2006/main">
  <p:tag name="PA" val="v3.0.0"/>
</p:tagLst>
</file>

<file path=ppt/tags/tag92.xml><?xml version="1.0" encoding="utf-8"?>
<p:tagLst xmlns:a="http://schemas.openxmlformats.org/drawingml/2006/main" xmlns:r="http://schemas.openxmlformats.org/officeDocument/2006/relationships" xmlns:p="http://schemas.openxmlformats.org/presentationml/2006/main">
  <p:tag name="PA" val="v3.0.0"/>
</p:tagLst>
</file>

<file path=ppt/tags/tag93.xml><?xml version="1.0" encoding="utf-8"?>
<p:tagLst xmlns:a="http://schemas.openxmlformats.org/drawingml/2006/main" xmlns:r="http://schemas.openxmlformats.org/officeDocument/2006/relationships" xmlns:p="http://schemas.openxmlformats.org/presentationml/2006/main">
  <p:tag name="PA" val="v3.0.0"/>
</p:tagLst>
</file>

<file path=ppt/tags/tag94.xml><?xml version="1.0" encoding="utf-8"?>
<p:tagLst xmlns:a="http://schemas.openxmlformats.org/drawingml/2006/main" xmlns:r="http://schemas.openxmlformats.org/officeDocument/2006/relationships" xmlns:p="http://schemas.openxmlformats.org/presentationml/2006/main">
  <p:tag name="PA" val="v3.0.0"/>
</p:tagLst>
</file>

<file path=ppt/tags/tag95.xml><?xml version="1.0" encoding="utf-8"?>
<p:tagLst xmlns:a="http://schemas.openxmlformats.org/drawingml/2006/main" xmlns:r="http://schemas.openxmlformats.org/officeDocument/2006/relationships" xmlns:p="http://schemas.openxmlformats.org/presentationml/2006/main">
  <p:tag name="PA" val="v3.0.0"/>
</p:tagLst>
</file>

<file path=ppt/tags/tag96.xml><?xml version="1.0" encoding="utf-8"?>
<p:tagLst xmlns:a="http://schemas.openxmlformats.org/drawingml/2006/main" xmlns:r="http://schemas.openxmlformats.org/officeDocument/2006/relationships" xmlns:p="http://schemas.openxmlformats.org/presentationml/2006/main">
  <p:tag name="PA" val="v3.0.0"/>
</p:tagLst>
</file>

<file path=ppt/tags/tag97.xml><?xml version="1.0" encoding="utf-8"?>
<p:tagLst xmlns:a="http://schemas.openxmlformats.org/drawingml/2006/main" xmlns:r="http://schemas.openxmlformats.org/officeDocument/2006/relationships" xmlns:p="http://schemas.openxmlformats.org/presentationml/2006/main">
  <p:tag name="PA" val="v3.0.0"/>
</p:tagLst>
</file>

<file path=ppt/tags/tag98.xml><?xml version="1.0" encoding="utf-8"?>
<p:tagLst xmlns:a="http://schemas.openxmlformats.org/drawingml/2006/main" xmlns:r="http://schemas.openxmlformats.org/officeDocument/2006/relationships" xmlns:p="http://schemas.openxmlformats.org/presentationml/2006/main">
  <p:tag name="PA" val="v3.0.0"/>
</p:tagLst>
</file>

<file path=ppt/tags/tag9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
      <a:dk1>
        <a:srgbClr val="333333"/>
      </a:dk1>
      <a:lt1>
        <a:srgbClr val="FFFFFF"/>
      </a:lt1>
      <a:dk2>
        <a:srgbClr val="333333"/>
      </a:dk2>
      <a:lt2>
        <a:srgbClr val="FFFFFF"/>
      </a:lt2>
      <a:accent1>
        <a:srgbClr val="F9E7E3"/>
      </a:accent1>
      <a:accent2>
        <a:srgbClr val="F1CFCD"/>
      </a:accent2>
      <a:accent3>
        <a:srgbClr val="E5AAA4"/>
      </a:accent3>
      <a:accent4>
        <a:srgbClr val="9B7F7B"/>
      </a:accent4>
      <a:accent5>
        <a:srgbClr val="756359"/>
      </a:accent5>
      <a:accent6>
        <a:srgbClr val="ABA8A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3100</Words>
  <Application>Microsoft Office PowerPoint</Application>
  <PresentationFormat>全屏显示(16:9)</PresentationFormat>
  <Paragraphs>472</Paragraphs>
  <Slides>43</Slides>
  <Notes>1</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4" baseType="lpstr">
      <vt:lpstr>等线</vt:lpstr>
      <vt:lpstr>宋体</vt:lpstr>
      <vt:lpstr>微软雅黑</vt:lpstr>
      <vt:lpstr>微软雅黑 Light</vt:lpstr>
      <vt:lpstr>Arial</vt:lpstr>
      <vt:lpstr>Calibri</vt:lpstr>
      <vt:lpstr>Cambria</vt:lpstr>
      <vt:lpstr>Times New Roman</vt:lpstr>
      <vt:lpstr>Wingdings</vt:lpstr>
      <vt:lpstr>Office 主题​​</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BOSSPPT2017-2018极简风格</dc:title>
  <dc:subject>BOSSPPT 2017-2018</dc:subject>
  <dc:creator>BOSSPPT 2017-2018</dc:creator>
  <cp:keywords>BOSSPPT顶尖职业文案</cp:keywords>
  <dc:description>BOSSPPT致力于提供高质量，有品质的模板，拒绝垃圾模板！_x000d_
本模板由bossppt设计师制作或制作师二次制作整理，bossppt为此花费了大量心血。_x000d_
如果非本店购买，请直接向盗版店进行索赔。_x000d_
本店淘宝唯一购买网址：https://chinappt.taobao.com</dc:description>
  <cp:lastModifiedBy>李 骏</cp:lastModifiedBy>
  <cp:revision>84</cp:revision>
  <dcterms:created xsi:type="dcterms:W3CDTF">2016-04-19T02:45:00Z</dcterms:created>
  <dcterms:modified xsi:type="dcterms:W3CDTF">2019-04-14T10:09:45Z</dcterms:modified>
  <cp:category>店铺： BOSSPPT顶尖职业文案</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